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8"/>
  </p:notesMasterIdLst>
  <p:handoutMasterIdLst>
    <p:handoutMasterId r:id="rId29"/>
  </p:handoutMasterIdLst>
  <p:sldIdLst>
    <p:sldId id="257" r:id="rId4"/>
    <p:sldId id="305" r:id="rId5"/>
    <p:sldId id="360" r:id="rId6"/>
    <p:sldId id="351" r:id="rId7"/>
    <p:sldId id="370" r:id="rId8"/>
    <p:sldId id="335" r:id="rId9"/>
    <p:sldId id="362" r:id="rId10"/>
    <p:sldId id="363" r:id="rId11"/>
    <p:sldId id="361" r:id="rId12"/>
    <p:sldId id="367" r:id="rId13"/>
    <p:sldId id="364" r:id="rId14"/>
    <p:sldId id="337" r:id="rId15"/>
    <p:sldId id="365" r:id="rId16"/>
    <p:sldId id="349" r:id="rId17"/>
    <p:sldId id="353" r:id="rId18"/>
    <p:sldId id="352" r:id="rId19"/>
    <p:sldId id="350" r:id="rId20"/>
    <p:sldId id="356" r:id="rId21"/>
    <p:sldId id="331" r:id="rId22"/>
    <p:sldId id="347" r:id="rId23"/>
    <p:sldId id="366" r:id="rId24"/>
    <p:sldId id="333" r:id="rId25"/>
    <p:sldId id="368" r:id="rId26"/>
    <p:sldId id="369" r:id="rId27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ta Černovská" initials="AČ" lastIdx="2" clrIdx="0">
    <p:extLst>
      <p:ext uri="{19B8F6BF-5375-455C-9EA6-DF929625EA0E}">
        <p15:presenceInfo xmlns:p15="http://schemas.microsoft.com/office/powerpoint/2012/main" userId="Aneta Černovsk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87179" autoAdjust="0"/>
  </p:normalViewPr>
  <p:slideViewPr>
    <p:cSldViewPr>
      <p:cViewPr varScale="1">
        <p:scale>
          <a:sx n="74" d="100"/>
          <a:sy n="74" d="100"/>
        </p:scale>
        <p:origin x="1236" y="56"/>
      </p:cViewPr>
      <p:guideLst>
        <p:guide orient="horz" pos="225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4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96B921-18F2-4218-BA1E-890D02F5D255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9312BD-9455-434A-B8D9-D5DA664CD2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073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D0C534-14E2-4D75-A05B-C3D8C8EC0A1B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Kliknutím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9385DB-A0F7-4334-AFA2-C1A1DC5B05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2978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3BE67E-ED4A-4F6B-8EDB-E4CDA177EAF5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221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385DB-A0F7-4334-AFA2-C1A1DC5B05BD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20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385DB-A0F7-4334-AFA2-C1A1DC5B05BD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3862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385DB-A0F7-4334-AFA2-C1A1DC5B05BD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7203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385DB-A0F7-4334-AFA2-C1A1DC5B05BD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8157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385DB-A0F7-4334-AFA2-C1A1DC5B05BD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4945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385DB-A0F7-4334-AFA2-C1A1DC5B05BD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504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E9FF2A-7CB0-4483-9E8B-C5DB7B163EAB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11350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E9FF2A-7CB0-4483-9E8B-C5DB7B163EAB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83907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Občas se setkáváme s tím, že má škola od Programu DPP odlišné očekávání. Program může pracovat na aktuálních problémech třídy, nepracuje však tak, že obviňuje a hledá příčiny v konkrétních dětech. Pracuje s tím, že některé chování je nevhodné, problémové, rušivé atd. a podporuje vhodné. Programy nenabízí vyřešení problému.</a:t>
            </a:r>
          </a:p>
          <a:p>
            <a:endParaRPr lang="cs-CZ" altLang="cs-CZ" dirty="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9D94EB-E424-4FAD-BD70-5E468C3A6BDA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6895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6BE5D7-83D8-43CD-9AA0-8609C89D8446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4158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6BE5D7-83D8-43CD-9AA0-8609C89D8446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3268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b="1" dirty="0" smtClean="0"/>
              <a:t>Konference PPRCH </a:t>
            </a:r>
            <a:r>
              <a:rPr lang="cs-CZ" altLang="cs-CZ" dirty="0" smtClean="0"/>
              <a:t>– proběhla v říjnu letošního</a:t>
            </a:r>
            <a:r>
              <a:rPr lang="cs-CZ" altLang="cs-CZ" baseline="0" dirty="0" smtClean="0"/>
              <a:t> roku v Praze, probíhá každý rok, největší setkání odborníků v oblasti prevence. Ústředním tématem bylo téma kvality v prevenci.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 SEPA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systém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evidence preventivních aktivit,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rozdělen nově na 2 části – „Plán“  - prostředí pro vytváření preventivního programu školy a „Výkaz“ průběžné hodnocení preventivních aktivit a celého školního roku. Ve školách zatím není povinný, zároveň výstupy z něj mohou být tvrdým podkladem pro potřebné systémové změny.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 výhody od samotných ŠMP bylo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uváděno, že mají díky tomu rychlé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trendech a výskytu RCH, přehled o realizátorech programu a jejich kvalitě, časově méně náročné než dřívější tvorba MPP, výběr z nabídky – jednodušší a rychlejší, nemusí se posílat do PPP,….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Certifikace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oblasti primární prevence jsou od srpna pozastaveny především z administrativních a personálních důvodů. Certifikační systém prochází transformací. (Semiramis se podařilo certifikace stihnout v plném rozsahu již v dubnu.)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Skrytá reklama prostřednictvím sociálních sítí v souvislostí se škodlivostí elektronických cigaret a propagace tohoto produktu nezletilými.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Rukověť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dokument Středočeského kraje využitelný univerzálně, Eva Burdová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altLang="cs-CZ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318C01-A649-4C1D-B907-598FA1411B2F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0074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b="1" dirty="0" smtClean="0"/>
              <a:t>Konference PPRCH </a:t>
            </a:r>
            <a:r>
              <a:rPr lang="cs-CZ" altLang="cs-CZ" dirty="0" smtClean="0"/>
              <a:t>– proběhla v říjnu letošního</a:t>
            </a:r>
            <a:r>
              <a:rPr lang="cs-CZ" altLang="cs-CZ" baseline="0" dirty="0" smtClean="0"/>
              <a:t> roku v Praze, probíhá každý rok, největší setkání odborníků v oblasti prevence. Ústředním tématem bylo téma kvality v prevenci.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 SEPA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systém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evidence preventivních aktivit,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rozdělen nově na 2 části – „Plán“  - prostředí pro vytváření preventivního programu školy a „Výkaz“ průběžné hodnocení preventivních aktivit a celého školního roku. Ve školách zatím není povinný, zároveň výstupy z něj mohou být tvrdým podkladem pro potřebné systémové změny.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 výhody od samotných ŠMP bylo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uváděno, že mají díky tomu rychlé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trendech a výskytu RCH, přehled o realizátorech programu a jejich kvalitě, časově méně náročné než dřívější tvorba MPP, výběr z nabídky – jednodušší a rychlejší, nemusí se posílat do PPP,….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Certifikace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oblasti primární prevence jsou od srpna pozastaveny především z administrativních a personálních důvodů. Certifikační systém prochází transformací. (Semiramis se podařilo certifikace stihnout v plném rozsahu již v dubnu.)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Skrytá reklama prostřednictvím sociálních sítí v souvislostí se škodlivostí elektronických cigaret a propagace tohoto produktu nezletilými.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Rukověť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dokument Středočeského kraje využitelný univerzálně, Eva Burdová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altLang="cs-CZ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318C01-A649-4C1D-B907-598FA1411B2F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4236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Pelhřimov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Hodina H 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Není pro nás organizačně ani personálně možné zajistit Programy DPP v této oblasti, a proto jsme se rozhodli poskytnout metodickou záštitu.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chceme být vidět 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Mluvíme o tom i s dětmi, zároveň si uvědomujeme věkovou hranici 13 let, která je stanovena pro vstup na sociální sítě.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altLang="cs-CZ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C38AA-4136-4FD9-A16E-C0645A66F9BE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4038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Pelhřimov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Hodina H 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Není pro nás organizačně ani personálně možné zajistit Programy DPP v této oblasti, a proto jsme se rozhodli poskytnout metodickou záštitu.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chceme být vidět 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Mluvíme o tom i s dětmi, zároveň si uvědomujeme věkovou hranici 13 let, která je stanovena pro vstup na sociální sítě.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altLang="cs-CZ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C38AA-4136-4FD9-A16E-C0645A66F9BE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0091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Pelhřimov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Hodina H 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Není pro nás organizačně ani personálně možné zajistit Programy DPP v této oblasti, a proto jsme se rozhodli poskytnout metodickou záštitu.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chceme být vidět 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Mluvíme o tom i s dětmi, zároveň si uvědomujeme věkovou hranici 13 let, která je stanovena pro vstup na sociální sítě.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altLang="cs-CZ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C38AA-4136-4FD9-A16E-C0645A66F9BE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0495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385DB-A0F7-4334-AFA2-C1A1DC5B05BD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785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9588-A851-4EA2-9119-97B7486006C3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B8A1-5FFF-48EE-9315-46A0068161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042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1CBD-3E19-464B-9C3B-8D7926C654F2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B812-4139-4366-A909-11EAEBC85F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81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2157-B34D-4C6A-89D5-85867CD3C118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4B43-1343-4DE1-872B-BDC97863F5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839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A616-AA26-4B69-BA87-AD167EBF7DD3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38780-FF09-4F71-8D31-3C091C24F3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31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951F-E7F2-44DE-838D-044A878224B4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F3A4-495F-43AE-ABBC-A356DBAFD5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783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E648-A365-46AD-8079-0A43BD280A40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E15B6-ACE5-46C5-8895-821ECD0C4F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800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38EA-8F91-40EE-ACB9-51C68F8764CF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CA6EA-266C-46E1-8725-E9236B3547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909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B187-DF6B-4D2C-BE0D-A270272088BE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BC7F-427A-4B0A-8278-74512DBDBB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38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FEBA-B1E1-40F2-9CA8-99E497814CA8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030A-1705-4406-B82A-9C6FCED2B7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355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1BA7-1B38-4250-8488-2367D30DBFB9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678E-97CF-4954-98AD-CDB5378EC9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246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93BB-3F9E-40F1-A59B-5591BB0FD714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0957-6BAE-4B6D-AFAD-FDBD2870AE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609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D6AE08-EDE0-4B59-A629-3B3CE56F2827}" type="datetimeFigureOut">
              <a:rPr lang="cs-CZ" altLang="cs-CZ"/>
              <a:pPr>
                <a:defRPr/>
              </a:pPr>
              <a:t>11.05.2020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E03030-6B4F-4C3C-86A3-1C8E2B4FB6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-semiramis.cz/os-site/centra/opatreni-sluzeb-semiramis-v-dobe-pandemie-covid-1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mailto:kristlova@os-semiramis.c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EhIJo93qbY&amp;feature=youtu.be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s://www.youtube.com/channel/UCMqoVA1uJBYJU2ARACPbaSQ" TargetMode="External"/><Relationship Id="rId7" Type="http://schemas.openxmlformats.org/officeDocument/2006/relationships/hyperlink" Target="https://www.youtube.com/watch?v=Ejg6-KOOcso&amp;feature=youtu.be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w13YxW1l00&amp;feature=youtu.be" TargetMode="External"/><Relationship Id="rId11" Type="http://schemas.openxmlformats.org/officeDocument/2006/relationships/hyperlink" Target="https://www.youtube.com/watch?v=RlpYi7deH_0&amp;feature=youtu.be" TargetMode="External"/><Relationship Id="rId5" Type="http://schemas.openxmlformats.org/officeDocument/2006/relationships/hyperlink" Target="https://www.youtube.com/watch?v=wMT9mJvKd5A&amp;feature=youtu.be" TargetMode="External"/><Relationship Id="rId10" Type="http://schemas.openxmlformats.org/officeDocument/2006/relationships/hyperlink" Target="https://www.youtube.com/watch?v=W-fv_ydS_3k&amp;feature=youtu.be" TargetMode="External"/><Relationship Id="rId4" Type="http://schemas.openxmlformats.org/officeDocument/2006/relationships/hyperlink" Target="https://www.youtube.com/watch?v=VXiYxs2YZHQ" TargetMode="External"/><Relationship Id="rId9" Type="http://schemas.openxmlformats.org/officeDocument/2006/relationships/hyperlink" Target="https://www.youtube.com/watch?v=7KM3PBT6yQQ&amp;feature=youtu.b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lova@os-Semiramis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zustannadvlivem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linkabezpeci.cz/koronavirus-jak-s-detmi-doma-situaci-zvladnout/" TargetMode="External"/><Relationship Id="rId5" Type="http://schemas.openxmlformats.org/officeDocument/2006/relationships/hyperlink" Target="http://www.poradna-vigvam.cz/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://www.os-semiramis.cz/os-site/stanovisko-organizace-semiramis-z-u-k-filmu-v-s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skolkabambino.cz/files/az-se-sejdeme-ve-skole-krizove-plany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8"/>
          <a:stretch>
            <a:fillRect/>
          </a:stretch>
        </p:blipFill>
        <p:spPr bwMode="auto">
          <a:xfrm>
            <a:off x="0" y="519989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ovéPole 3"/>
          <p:cNvSpPr txBox="1">
            <a:spLocks noChangeArrowheads="1"/>
          </p:cNvSpPr>
          <p:nvPr/>
        </p:nvSpPr>
        <p:spPr bwMode="auto">
          <a:xfrm>
            <a:off x="647700" y="2426290"/>
            <a:ext cx="78486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b="1" dirty="0" smtClean="0">
                <a:solidFill>
                  <a:srgbClr val="C00000"/>
                </a:solidFill>
                <a:latin typeface="+mj-lt"/>
              </a:rPr>
              <a:t>„Setkání“ </a:t>
            </a:r>
            <a:r>
              <a:rPr lang="cs-CZ" altLang="cs-CZ" b="1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 </a:t>
            </a:r>
            <a:r>
              <a:rPr lang="cs-CZ" altLang="cs-CZ" b="1" dirty="0" smtClean="0">
                <a:solidFill>
                  <a:srgbClr val="C00000"/>
                </a:solidFill>
                <a:latin typeface="+mj-lt"/>
              </a:rPr>
              <a:t>školních metodiků prevence Centra PP Středočeského kraje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cs-CZ" altLang="cs-CZ" sz="6000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</a:t>
            </a:r>
            <a:r>
              <a:rPr lang="cs-CZ" altLang="cs-CZ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věten 2020</a:t>
            </a:r>
          </a:p>
        </p:txBody>
      </p:sp>
      <p:sp>
        <p:nvSpPr>
          <p:cNvPr id="14339" name="TextovéPole 5"/>
          <p:cNvSpPr txBox="1">
            <a:spLocks noChangeArrowheads="1"/>
          </p:cNvSpPr>
          <p:nvPr/>
        </p:nvSpPr>
        <p:spPr bwMode="auto">
          <a:xfrm>
            <a:off x="827584" y="6007331"/>
            <a:ext cx="8240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Tereza Müllerová</a:t>
            </a:r>
            <a:r>
              <a:rPr lang="cs-CZ" sz="2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, vedoucí Centra primární prevence Středočeského kraje</a:t>
            </a:r>
          </a:p>
          <a:p>
            <a:pPr algn="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sz="2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SEMIRAMIS z. </a:t>
            </a:r>
            <a:r>
              <a:rPr lang="cs-CZ" sz="20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ú.</a:t>
            </a:r>
            <a:endParaRPr lang="cs-CZ" altLang="cs-CZ" sz="2400" b="1" dirty="0" smtClean="0">
              <a:solidFill>
                <a:schemeClr val="bg1"/>
              </a:solidFill>
            </a:endParaRPr>
          </a:p>
        </p:txBody>
      </p:sp>
      <p:pic>
        <p:nvPicPr>
          <p:cNvPr id="4102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632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Obdélníkový bublinový popisek 2"/>
          <p:cNvSpPr/>
          <p:nvPr/>
        </p:nvSpPr>
        <p:spPr>
          <a:xfrm>
            <a:off x="6444208" y="404664"/>
            <a:ext cx="2520280" cy="1440160"/>
          </a:xfrm>
          <a:prstGeom prst="wedgeRectCallout">
            <a:avLst>
              <a:gd name="adj1" fmla="val -50721"/>
              <a:gd name="adj2" fmla="val 12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NOVĚ!!! Od 11. 5. terénní sociální práce pro děti z Nymburka – můžete informovat vaše žáky a rodiče!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51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16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6623" y="1268761"/>
            <a:ext cx="8229600" cy="47187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  <a:defRPr/>
            </a:pPr>
            <a:endParaRPr lang="cs-CZ" sz="2000" b="1" dirty="0"/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sz="1800" dirty="0" smtClean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dirty="0" smtClean="0"/>
              <a:t>Vydali </a:t>
            </a:r>
            <a:r>
              <a:rPr lang="cs-CZ" sz="1800" dirty="0"/>
              <a:t>jsme </a:t>
            </a:r>
            <a:r>
              <a:rPr lang="cs-CZ" sz="1800" b="1" dirty="0">
                <a:solidFill>
                  <a:srgbClr val="C00000"/>
                </a:solidFill>
              </a:rPr>
              <a:t>Stanovisko k situaci ve školách </a:t>
            </a:r>
            <a:r>
              <a:rPr lang="cs-CZ" sz="1800" b="1" dirty="0" smtClean="0">
                <a:solidFill>
                  <a:srgbClr val="C00000"/>
                </a:solidFill>
              </a:rPr>
              <a:t>o </a:t>
            </a:r>
            <a:r>
              <a:rPr lang="cs-CZ" sz="1800" b="1" dirty="0">
                <a:solidFill>
                  <a:srgbClr val="C00000"/>
                </a:solidFill>
              </a:rPr>
              <a:t>důležitosti primární prevence po znovuotevření škol </a:t>
            </a:r>
            <a:r>
              <a:rPr lang="cs-CZ" sz="1800" dirty="0" smtClean="0"/>
              <a:t>– </a:t>
            </a:r>
            <a:r>
              <a:rPr lang="cs-CZ" sz="1800" dirty="0"/>
              <a:t>stanovisko přebrala i OSPRCH, vyjádřila podporu a převzala </a:t>
            </a:r>
            <a:r>
              <a:rPr lang="cs-CZ" sz="1800" dirty="0" smtClean="0"/>
              <a:t>záštitu (zasíláme v příloze). Lze najít také na našem webu ZDE: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sz="1800" dirty="0">
                <a:hlinkClick r:id="rId3"/>
              </a:rPr>
              <a:t>https://www.os-semiramis.cz/os-site/centra/opatreni-sluzeb-semiramis-v-dobe-pandemie-covid-19/</a:t>
            </a:r>
            <a:endParaRPr lang="cs-CZ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dirty="0" smtClean="0"/>
              <a:t>Pod Centrem vzdělávacích aktivit </a:t>
            </a:r>
            <a:r>
              <a:rPr lang="cs-CZ" sz="1800" b="1" dirty="0" smtClean="0"/>
              <a:t>nabídka</a:t>
            </a:r>
            <a:r>
              <a:rPr lang="cs-CZ" sz="1800" dirty="0" smtClean="0"/>
              <a:t> </a:t>
            </a:r>
            <a:r>
              <a:rPr lang="cs-CZ" sz="1800" b="1" dirty="0" smtClean="0"/>
              <a:t>pečujícího workshopu </a:t>
            </a:r>
            <a:r>
              <a:rPr lang="cs-CZ" sz="1800" dirty="0" smtClean="0"/>
              <a:t>jako podpora školy a pedagogů v nelehké situaci zavření škol a příprava na návrat k „běžnému“ chodu školy. V podobě: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 smtClean="0"/>
              <a:t>supervizí pro pedagogy/vedení školy,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 smtClean="0"/>
              <a:t>kazuistického semináře pro pedagogy,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 smtClean="0"/>
              <a:t>nebo workshopu na téma psychohygieny.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cs-CZ" sz="1800" dirty="0" smtClean="0"/>
              <a:t>- obdrželi jste emailem od </a:t>
            </a:r>
            <a:r>
              <a:rPr lang="cs-CZ" altLang="cs-CZ" sz="1800" b="1" dirty="0" smtClean="0"/>
              <a:t>Petry </a:t>
            </a:r>
            <a:r>
              <a:rPr lang="cs-CZ" altLang="cs-CZ" sz="1800" b="1" dirty="0" err="1"/>
              <a:t>Kristlové</a:t>
            </a:r>
            <a:r>
              <a:rPr lang="cs-CZ" altLang="cs-CZ" sz="1800" b="1" dirty="0"/>
              <a:t> - nové vedoucí Centra vzdělávacích aktivit</a:t>
            </a:r>
            <a:r>
              <a:rPr lang="cs-CZ" altLang="cs-CZ" sz="1800" dirty="0"/>
              <a:t>, kontakt: </a:t>
            </a:r>
            <a:r>
              <a:rPr lang="cs-CZ" altLang="cs-CZ" sz="1800" dirty="0">
                <a:hlinkClick r:id="rId4"/>
              </a:rPr>
              <a:t>kristlova@os-semiramis.cz</a:t>
            </a:r>
            <a:r>
              <a:rPr lang="cs-CZ" altLang="cs-CZ" sz="1800" dirty="0"/>
              <a:t>.</a:t>
            </a:r>
            <a:r>
              <a:rPr lang="cs-CZ" sz="1800" dirty="0" smtClean="0"/>
              <a:t>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1800" i="1" dirty="0" smtClean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sz="1800" dirty="0"/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600" dirty="0" smtClean="0"/>
          </a:p>
        </p:txBody>
      </p:sp>
      <p:pic>
        <p:nvPicPr>
          <p:cNvPr id="19460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0" y="-159837"/>
            <a:ext cx="9144000" cy="14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-679071" y="196639"/>
            <a:ext cx="10440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sz="2000" b="1" dirty="0" smtClean="0">
                <a:solidFill>
                  <a:srgbClr val="FFFFFF"/>
                </a:solidFill>
                <a:latin typeface="+mj-lt"/>
              </a:rPr>
              <a:t>                  </a:t>
            </a:r>
            <a:r>
              <a:rPr lang="cs-CZ" sz="2800" b="1" dirty="0" smtClean="0">
                <a:solidFill>
                  <a:srgbClr val="FFFFFF"/>
                </a:solidFill>
                <a:latin typeface="+mj-lt"/>
              </a:rPr>
              <a:t>Realizované aktivity SEMIRAMIS z. </a:t>
            </a:r>
            <a:r>
              <a:rPr lang="cs-CZ" sz="2800" b="1" dirty="0" err="1" smtClean="0">
                <a:solidFill>
                  <a:srgbClr val="FFFFFF"/>
                </a:solidFill>
                <a:latin typeface="+mj-lt"/>
              </a:rPr>
              <a:t>ú.</a:t>
            </a:r>
            <a:r>
              <a:rPr lang="cs-CZ" sz="2800" b="1" dirty="0" smtClean="0">
                <a:solidFill>
                  <a:srgbClr val="FFFFFF"/>
                </a:solidFill>
                <a:latin typeface="+mj-lt"/>
              </a:rPr>
              <a:t> – nouzový stav</a:t>
            </a:r>
            <a:endParaRPr lang="cs-CZ" altLang="cs-CZ" sz="28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9462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83325"/>
            <a:ext cx="212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6623" y="1268761"/>
            <a:ext cx="8229600" cy="47187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  <a:defRPr/>
            </a:pPr>
            <a:endParaRPr lang="cs-CZ" sz="1800" dirty="0" smtClean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b="1" dirty="0"/>
              <a:t>Pomoc společnosti a dobrovolnická činnost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2">
              <a:spcBef>
                <a:spcPct val="0"/>
              </a:spcBef>
              <a:defRPr/>
            </a:pPr>
            <a:r>
              <a:rPr lang="cs-CZ" sz="1800" dirty="0"/>
              <a:t>Mnozí naši pracovníci a lektoři se také aktivně zapojili do </a:t>
            </a:r>
            <a:r>
              <a:rPr lang="cs-CZ" sz="1800" dirty="0" err="1"/>
              <a:t>Facebookové</a:t>
            </a:r>
            <a:r>
              <a:rPr lang="cs-CZ" sz="1800" dirty="0"/>
              <a:t> kampaně </a:t>
            </a:r>
            <a:r>
              <a:rPr lang="cs-CZ" sz="1800" dirty="0">
                <a:solidFill>
                  <a:srgbClr val="C00000"/>
                </a:solidFill>
              </a:rPr>
              <a:t>#</a:t>
            </a:r>
            <a:r>
              <a:rPr lang="cs-CZ" sz="1800" dirty="0" err="1">
                <a:solidFill>
                  <a:srgbClr val="C00000"/>
                </a:solidFill>
              </a:rPr>
              <a:t>delamcomuzu</a:t>
            </a:r>
            <a:r>
              <a:rPr lang="cs-CZ" sz="1800" dirty="0"/>
              <a:t>, což </a:t>
            </a:r>
            <a:r>
              <a:rPr lang="cs-CZ" sz="1800" dirty="0" smtClean="0"/>
              <a:t>je </a:t>
            </a:r>
            <a:r>
              <a:rPr lang="cs-CZ" sz="1800" dirty="0"/>
              <a:t>dobrovolné spojení </a:t>
            </a:r>
            <a:r>
              <a:rPr lang="cs-CZ" sz="1800" dirty="0" smtClean="0"/>
              <a:t>psychologů, terapeutů</a:t>
            </a:r>
            <a:r>
              <a:rPr lang="cs-CZ" sz="1800" dirty="0"/>
              <a:t>, sociálních pracovníků, kde nabízíme lidem online </a:t>
            </a:r>
            <a:r>
              <a:rPr lang="cs-CZ" sz="1800" dirty="0" smtClean="0"/>
              <a:t>podporu </a:t>
            </a:r>
            <a:r>
              <a:rPr lang="cs-CZ" sz="1800" dirty="0"/>
              <a:t>ve spojitosti s případnými psychickými obtížemi, které se v tomto období objevují. </a:t>
            </a:r>
            <a:endParaRPr lang="cs-CZ" sz="1800" dirty="0" smtClean="0"/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cs-CZ" sz="1800" dirty="0" smtClean="0"/>
          </a:p>
          <a:p>
            <a:pPr lvl="2">
              <a:spcBef>
                <a:spcPct val="0"/>
              </a:spcBef>
              <a:defRPr/>
            </a:pPr>
            <a:r>
              <a:rPr lang="cs-CZ" sz="1800" dirty="0" smtClean="0"/>
              <a:t>Mnozí </a:t>
            </a:r>
            <a:r>
              <a:rPr lang="cs-CZ" sz="1800" dirty="0"/>
              <a:t>z našich pracovníků také šijí roušky adresně pro konkrétní předjednaná zařízení – domovy </a:t>
            </a:r>
            <a:r>
              <a:rPr lang="cs-CZ" sz="1800" dirty="0" smtClean="0"/>
              <a:t>důchodců</a:t>
            </a:r>
            <a:r>
              <a:rPr lang="cs-CZ" sz="1800" dirty="0"/>
              <a:t>, pobytové služby, pro kolegy v terénních programech a službách apod. </a:t>
            </a:r>
            <a:endParaRPr lang="cs-CZ" sz="1800" dirty="0" smtClean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sz="1800" dirty="0"/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600" dirty="0" smtClean="0"/>
          </a:p>
        </p:txBody>
      </p:sp>
      <p:pic>
        <p:nvPicPr>
          <p:cNvPr id="19460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0" y="-159837"/>
            <a:ext cx="9144000" cy="14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-679071" y="196639"/>
            <a:ext cx="10440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sz="2000" b="1" dirty="0" smtClean="0">
                <a:solidFill>
                  <a:srgbClr val="FFFFFF"/>
                </a:solidFill>
                <a:latin typeface="+mj-lt"/>
              </a:rPr>
              <a:t>                  </a:t>
            </a:r>
            <a:r>
              <a:rPr lang="cs-CZ" sz="2800" b="1" dirty="0" smtClean="0">
                <a:solidFill>
                  <a:srgbClr val="FFFFFF"/>
                </a:solidFill>
                <a:latin typeface="+mj-lt"/>
              </a:rPr>
              <a:t>Realizované aktivity SEMIRAMIS z. </a:t>
            </a:r>
            <a:r>
              <a:rPr lang="cs-CZ" sz="2800" b="1" dirty="0" err="1" smtClean="0">
                <a:solidFill>
                  <a:srgbClr val="FFFFFF"/>
                </a:solidFill>
                <a:latin typeface="+mj-lt"/>
              </a:rPr>
              <a:t>ú.</a:t>
            </a:r>
            <a:r>
              <a:rPr lang="cs-CZ" sz="2800" b="1" dirty="0" smtClean="0">
                <a:solidFill>
                  <a:srgbClr val="FFFFFF"/>
                </a:solidFill>
                <a:latin typeface="+mj-lt"/>
              </a:rPr>
              <a:t> – nouzový stav</a:t>
            </a:r>
            <a:endParaRPr lang="cs-CZ" altLang="cs-CZ" sz="28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9462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83325"/>
            <a:ext cx="212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8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417638"/>
            <a:ext cx="8201811" cy="5256212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Natočení </a:t>
            </a:r>
            <a:r>
              <a:rPr lang="cs-CZ" sz="2000" dirty="0"/>
              <a:t>série </a:t>
            </a:r>
            <a:r>
              <a:rPr lang="cs-CZ" sz="2000" b="1" dirty="0"/>
              <a:t>preventivních videí #</a:t>
            </a:r>
            <a:r>
              <a:rPr lang="cs-CZ" sz="2000" b="1" dirty="0" smtClean="0">
                <a:solidFill>
                  <a:srgbClr val="FF0000"/>
                </a:solidFill>
              </a:rPr>
              <a:t>BYT</a:t>
            </a:r>
            <a:r>
              <a:rPr lang="cs-CZ" sz="2000" b="1" dirty="0" smtClean="0"/>
              <a:t>SPOLUJINAK</a:t>
            </a:r>
            <a:endParaRPr lang="cs-CZ" sz="2000" b="1" dirty="0"/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1800" dirty="0" smtClean="0"/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 smtClean="0"/>
              <a:t>Jakožto </a:t>
            </a:r>
            <a:r>
              <a:rPr lang="cs-CZ" sz="1800" dirty="0"/>
              <a:t>pokračování preventivní práce, která se přesunula ze škol do rodinného prostředí dětí – za cílem posilování vztahu mezi rodiči a dětmi, motivace k vzájemnému přiblížení.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sz="1600" i="1" dirty="0" smtClean="0"/>
          </a:p>
        </p:txBody>
      </p:sp>
      <p:pic>
        <p:nvPicPr>
          <p:cNvPr id="19460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1969" y="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-1788872" y="116632"/>
            <a:ext cx="10440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b="1" dirty="0" smtClean="0">
                <a:solidFill>
                  <a:srgbClr val="FFFFFF"/>
                </a:solidFill>
                <a:latin typeface="+mj-lt"/>
              </a:rPr>
              <a:t>                    </a:t>
            </a:r>
            <a:r>
              <a:rPr lang="cs-CZ" sz="2800" b="1" dirty="0" smtClean="0">
                <a:solidFill>
                  <a:srgbClr val="FFFFFF"/>
                </a:solidFill>
                <a:latin typeface="+mj-lt"/>
              </a:rPr>
              <a:t>Realizované aktivity SEMIRAMIS z. </a:t>
            </a:r>
            <a:r>
              <a:rPr lang="cs-CZ" sz="2800" b="1" dirty="0" err="1" smtClean="0">
                <a:solidFill>
                  <a:srgbClr val="FFFFFF"/>
                </a:solidFill>
                <a:latin typeface="+mj-lt"/>
              </a:rPr>
              <a:t>ú.</a:t>
            </a:r>
            <a:r>
              <a:rPr lang="cs-CZ" sz="2800" b="1" dirty="0" smtClean="0">
                <a:solidFill>
                  <a:srgbClr val="FFFFFF"/>
                </a:solidFill>
                <a:latin typeface="+mj-lt"/>
              </a:rPr>
              <a:t> – nouzový stav</a:t>
            </a:r>
            <a:endParaRPr lang="cs-CZ" altLang="cs-CZ" sz="28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2996952"/>
            <a:ext cx="5112568" cy="36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7"/>
            <a:ext cx="8201811" cy="5662637"/>
          </a:xfrm>
        </p:spPr>
        <p:txBody>
          <a:bodyPr/>
          <a:lstStyle/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dirty="0" smtClean="0"/>
              <a:t>Vy, naši nejbližší spolupracovníci, jste </a:t>
            </a:r>
            <a:r>
              <a:rPr lang="cs-CZ" sz="1800" smtClean="0"/>
              <a:t>videa obdrželi </a:t>
            </a:r>
            <a:r>
              <a:rPr lang="cs-CZ" sz="1800" dirty="0"/>
              <a:t>přednostně a měli jste je exkluzivně k dispozici týden před zveřejněním na sociálních </a:t>
            </a:r>
            <a:r>
              <a:rPr lang="cs-CZ" sz="1800" dirty="0" smtClean="0"/>
              <a:t>sítích</a:t>
            </a:r>
            <a:r>
              <a:rPr lang="cs-CZ" sz="1800" dirty="0"/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youtube</a:t>
            </a:r>
            <a:r>
              <a:rPr lang="cs-CZ" sz="1800" dirty="0" smtClean="0"/>
              <a:t> kanál SEMIRAMIS: #</a:t>
            </a:r>
            <a:r>
              <a:rPr lang="cs-CZ" sz="1800" dirty="0" err="1" smtClean="0"/>
              <a:t>bytspolujinak</a:t>
            </a:r>
            <a:r>
              <a:rPr lang="cs-CZ" sz="1800" dirty="0" smtClean="0"/>
              <a:t>, FB a </a:t>
            </a:r>
            <a:r>
              <a:rPr lang="cs-CZ" sz="1800" dirty="0" err="1" smtClean="0"/>
              <a:t>Instagram</a:t>
            </a:r>
            <a:r>
              <a:rPr lang="cs-CZ" sz="1800" dirty="0" smtClean="0"/>
              <a:t> Primárka Semiramis).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sz="1800" dirty="0"/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Děkujeme za distribuci třídním učitelům a následně rodičům a žákům! </a:t>
            </a:r>
            <a:endParaRPr lang="cs-CZ" sz="1800" dirty="0" smtClean="0"/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sz="1800" dirty="0"/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dirty="0" smtClean="0"/>
              <a:t>Vlastní </a:t>
            </a:r>
            <a:r>
              <a:rPr lang="cs-CZ" sz="1800" b="1" dirty="0" smtClean="0">
                <a:solidFill>
                  <a:srgbClr val="C00000"/>
                </a:solidFill>
              </a:rPr>
              <a:t>YOUTUBE kanál </a:t>
            </a:r>
            <a:r>
              <a:rPr lang="cs-CZ" sz="1800" dirty="0" smtClean="0"/>
              <a:t>(bude aktualizován i po „Covid19 období“: </a:t>
            </a:r>
          </a:p>
          <a:p>
            <a:pPr marL="457200" lvl="1" indent="0" algn="ctr">
              <a:spcBef>
                <a:spcPct val="0"/>
              </a:spcBef>
              <a:buNone/>
              <a:defRPr/>
            </a:pPr>
            <a:r>
              <a:rPr lang="cs-CZ" sz="1800" dirty="0">
                <a:hlinkClick r:id="rId3"/>
              </a:rPr>
              <a:t>https://www.youtube.com/channel/UCMqoVA1uJBYJU2ARACPbaSQ</a:t>
            </a:r>
            <a:endParaRPr lang="cs-CZ" sz="1800" i="1" dirty="0" smtClean="0"/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sz="1600" i="1" dirty="0"/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/>
              <a:t>Odkazy na jednotlivá videa: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sz="1800" dirty="0" smtClean="0"/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sz="1800" dirty="0"/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sz="1800" dirty="0"/>
          </a:p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cs-CZ" sz="1600" i="1" dirty="0" smtClean="0"/>
              <a:t>Spot k videím-  </a:t>
            </a:r>
            <a:r>
              <a:rPr lang="cs-CZ" sz="1600" dirty="0" smtClean="0">
                <a:hlinkClick r:id="rId4"/>
              </a:rPr>
              <a:t>https</a:t>
            </a:r>
            <a:r>
              <a:rPr lang="cs-CZ" sz="1600" dirty="0">
                <a:hlinkClick r:id="rId4"/>
              </a:rPr>
              <a:t>://www.youtube.com/watch?v=VXiYxs2YZHQ</a:t>
            </a:r>
            <a:endParaRPr lang="cs-CZ" sz="1600" i="1" dirty="0" smtClean="0"/>
          </a:p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cs-CZ" sz="1600" i="1" dirty="0" smtClean="0"/>
              <a:t>Úvodní video -  </a:t>
            </a:r>
            <a:r>
              <a:rPr lang="cs-CZ" sz="1600" dirty="0" smtClean="0">
                <a:hlinkClick r:id="rId5"/>
              </a:rPr>
              <a:t>https</a:t>
            </a:r>
            <a:r>
              <a:rPr lang="cs-CZ" sz="1600" dirty="0">
                <a:hlinkClick r:id="rId5"/>
              </a:rPr>
              <a:t>://</a:t>
            </a:r>
            <a:r>
              <a:rPr lang="cs-CZ" sz="1600" dirty="0" smtClean="0">
                <a:hlinkClick r:id="rId5"/>
              </a:rPr>
              <a:t>www.youtube.com/watch?v=wMT9mJvKd5A&amp;feature=youtu.be</a:t>
            </a:r>
            <a:endParaRPr lang="cs-CZ" sz="1600" dirty="0" smtClean="0"/>
          </a:p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cs-CZ" sz="1600" dirty="0" smtClean="0"/>
              <a:t>#KOMUNIKACE - </a:t>
            </a:r>
            <a:r>
              <a:rPr lang="cs-CZ" sz="1600" dirty="0" smtClean="0">
                <a:hlinkClick r:id="rId6"/>
              </a:rPr>
              <a:t>https</a:t>
            </a:r>
            <a:r>
              <a:rPr lang="cs-CZ" sz="1600" dirty="0">
                <a:hlinkClick r:id="rId6"/>
              </a:rPr>
              <a:t>://</a:t>
            </a:r>
            <a:r>
              <a:rPr lang="cs-CZ" sz="1600" dirty="0" smtClean="0">
                <a:hlinkClick r:id="rId6"/>
              </a:rPr>
              <a:t>www.youtube.com/watch?v=9w13YxW1l00&amp;feature=youtu.be</a:t>
            </a:r>
            <a:r>
              <a:rPr lang="cs-CZ" sz="1600" i="1" dirty="0" smtClean="0"/>
              <a:t> </a:t>
            </a:r>
            <a:r>
              <a:rPr lang="cs-CZ" sz="1600" dirty="0" smtClean="0"/>
              <a:t>#POZNEJMUJSVET - </a:t>
            </a:r>
            <a:r>
              <a:rPr lang="cs-CZ" sz="1600" dirty="0" smtClean="0">
                <a:hlinkClick r:id="rId7"/>
              </a:rPr>
              <a:t>https</a:t>
            </a:r>
            <a:r>
              <a:rPr lang="cs-CZ" sz="1600" dirty="0">
                <a:hlinkClick r:id="rId7"/>
              </a:rPr>
              <a:t>://www.youtube.com/watch?v=Ejg6-KOOcso&amp;feature=youtu.be </a:t>
            </a:r>
            <a:r>
              <a:rPr lang="cs-CZ" sz="1600" i="1" dirty="0" smtClean="0"/>
              <a:t> </a:t>
            </a:r>
            <a:r>
              <a:rPr lang="cs-CZ" sz="1600" dirty="0" smtClean="0"/>
              <a:t>#SMEJEMESE - </a:t>
            </a:r>
            <a:r>
              <a:rPr lang="cs-CZ" sz="1600" dirty="0">
                <a:hlinkClick r:id="rId8"/>
              </a:rPr>
              <a:t>https://www.youtube.com/watch?v=sEhIJo93qbY&amp;feature=youtu.be</a:t>
            </a:r>
            <a:endParaRPr lang="cs-CZ" sz="1600" i="1" dirty="0" smtClean="0">
              <a:solidFill>
                <a:srgbClr val="0070C0"/>
              </a:solidFill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cs-CZ" sz="1600" dirty="0"/>
              <a:t>#</a:t>
            </a:r>
            <a:r>
              <a:rPr lang="cs-CZ" sz="1600" dirty="0" smtClean="0"/>
              <a:t>RITUÁL - </a:t>
            </a:r>
            <a:r>
              <a:rPr lang="cs-CZ" sz="1600" dirty="0" smtClean="0">
                <a:hlinkClick r:id="rId9"/>
              </a:rPr>
              <a:t>https</a:t>
            </a:r>
            <a:r>
              <a:rPr lang="cs-CZ" sz="1600" dirty="0">
                <a:hlinkClick r:id="rId9"/>
              </a:rPr>
              <a:t>://</a:t>
            </a:r>
            <a:r>
              <a:rPr lang="cs-CZ" sz="1600" dirty="0" smtClean="0">
                <a:hlinkClick r:id="rId9"/>
              </a:rPr>
              <a:t>www.youtube.com/watch?v=7KM3PBT6yQQ&amp;feature=youtu.be</a:t>
            </a:r>
            <a:endParaRPr lang="cs-CZ" sz="1600" dirty="0" smtClean="0"/>
          </a:p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cs-CZ" sz="1600" dirty="0"/>
              <a:t>#OCENĚNÍ  </a:t>
            </a:r>
            <a:r>
              <a:rPr lang="cs-CZ" sz="1600" dirty="0" smtClean="0"/>
              <a:t>- </a:t>
            </a:r>
            <a:r>
              <a:rPr lang="cs-CZ" sz="1600" dirty="0" smtClean="0">
                <a:hlinkClick r:id="rId10"/>
              </a:rPr>
              <a:t>https</a:t>
            </a:r>
            <a:r>
              <a:rPr lang="cs-CZ" sz="1600" dirty="0">
                <a:hlinkClick r:id="rId10"/>
              </a:rPr>
              <a:t>://</a:t>
            </a:r>
            <a:r>
              <a:rPr lang="cs-CZ" sz="1600" dirty="0" smtClean="0">
                <a:hlinkClick r:id="rId10"/>
              </a:rPr>
              <a:t>www.youtube.com/watch?v=W-fv_ydS_3k&amp;feature=youtu.be</a:t>
            </a:r>
            <a:endParaRPr lang="cs-CZ" sz="1600" dirty="0" smtClean="0"/>
          </a:p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cs-CZ" sz="1600" dirty="0"/>
              <a:t>#POMÁHÁME </a:t>
            </a:r>
            <a:r>
              <a:rPr lang="cs-CZ" sz="1600" dirty="0" smtClean="0"/>
              <a:t>- </a:t>
            </a:r>
            <a:r>
              <a:rPr lang="cs-CZ" sz="1600" dirty="0" smtClean="0">
                <a:hlinkClick r:id="rId11"/>
              </a:rPr>
              <a:t>https</a:t>
            </a:r>
            <a:r>
              <a:rPr lang="cs-CZ" sz="1600" dirty="0">
                <a:hlinkClick r:id="rId11"/>
              </a:rPr>
              <a:t>://www.youtube.com/watch?v=RlpYi7deH_0&amp;feature=youtu.be</a:t>
            </a:r>
            <a:endParaRPr lang="cs-CZ" sz="1600" i="1" dirty="0" smtClean="0"/>
          </a:p>
        </p:txBody>
      </p:sp>
      <p:pic>
        <p:nvPicPr>
          <p:cNvPr id="19462" name="Obrázek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83325"/>
            <a:ext cx="212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ový bublinový popisek 1"/>
          <p:cNvSpPr/>
          <p:nvPr/>
        </p:nvSpPr>
        <p:spPr>
          <a:xfrm>
            <a:off x="6516216" y="2893944"/>
            <a:ext cx="2239349" cy="1404156"/>
          </a:xfrm>
          <a:prstGeom prst="wedgeRectCallout">
            <a:avLst>
              <a:gd name="adj1" fmla="val -107699"/>
              <a:gd name="adj2" fmla="val -44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 </a:t>
            </a:r>
            <a:r>
              <a:rPr lang="cs-CZ" dirty="0" err="1" smtClean="0"/>
              <a:t>Qikni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67" y="2983954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411" y="1112838"/>
            <a:ext cx="8229600" cy="5561012"/>
          </a:xfrm>
        </p:spPr>
        <p:txBody>
          <a:bodyPr/>
          <a:lstStyle/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2000" b="1" dirty="0"/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sz="1600" i="1" dirty="0" smtClean="0"/>
          </a:p>
          <a:p>
            <a:pPr lvl="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/>
              <a:t>Vytvoření nového bloku – 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RESTART aneb stále jsme to my</a:t>
            </a: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cs-CZ" altLang="cs-CZ" sz="1800" b="1" dirty="0" smtClean="0">
              <a:solidFill>
                <a:srgbClr val="C00000"/>
              </a:solidFill>
            </a:endParaRP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R</a:t>
            </a:r>
            <a:r>
              <a:rPr lang="cs-CZ" altLang="cs-CZ" sz="1800" dirty="0" smtClean="0"/>
              <a:t>eakce na nastalou situaci, po téměř 6 měsíčním absenci osobního kontaktu ve školním prostředí, </a:t>
            </a:r>
            <a:r>
              <a:rPr lang="cs-CZ" altLang="cs-CZ" sz="1800" b="1" dirty="0" smtClean="0"/>
              <a:t>spatřujeme jako stěžejní soustředit se </a:t>
            </a:r>
            <a:r>
              <a:rPr lang="cs-CZ" altLang="cs-CZ" sz="1800" dirty="0" smtClean="0"/>
              <a:t>na začátku školního příštího školního roku </a:t>
            </a:r>
            <a:r>
              <a:rPr lang="cs-CZ" altLang="cs-CZ" sz="1800" b="1" dirty="0" smtClean="0"/>
              <a:t>na znovu nastartování třídního kolektivu, obnovení funkční spolupráce </a:t>
            </a:r>
            <a:r>
              <a:rPr lang="cs-CZ" altLang="cs-CZ" sz="1800" dirty="0" smtClean="0"/>
              <a:t>(jak v rovině žák-žák, tak na úrovni žák-třídní učitel). Dle potřeby s </a:t>
            </a:r>
            <a:r>
              <a:rPr lang="cs-CZ" altLang="cs-CZ" sz="1800" b="1" dirty="0" smtClean="0"/>
              <a:t>částečným návratem k tématu nouzového stavu</a:t>
            </a:r>
            <a:r>
              <a:rPr lang="cs-CZ" altLang="cs-CZ" sz="1800" dirty="0" smtClean="0"/>
              <a:t>, v tom případě s akcentem na normalizaci prožívaných emocí a vzájemnému sdílení. </a:t>
            </a:r>
            <a:r>
              <a:rPr lang="cs-CZ" altLang="cs-CZ" sz="1800" dirty="0" smtClean="0"/>
              <a:t>(anotace </a:t>
            </a:r>
            <a:r>
              <a:rPr lang="cs-CZ" altLang="cs-CZ" sz="1800" dirty="0" smtClean="0"/>
              <a:t>v příloze)</a:t>
            </a:r>
            <a:endParaRPr lang="cs-CZ" altLang="cs-CZ" sz="1800" dirty="0"/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1800" b="1" dirty="0" smtClean="0"/>
          </a:p>
          <a:p>
            <a:pPr lvl="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/>
              <a:t>Vydání 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Metodické podpory pro pedagogy k návratu dětí škol 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Co bude </a:t>
            </a:r>
            <a:r>
              <a:rPr lang="cs-CZ" altLang="cs-CZ" sz="1800" dirty="0" smtClean="0"/>
              <a:t>důležité při návratu dětí do škol? Jak mohl být ovlivněn třídní kolektiv? </a:t>
            </a:r>
            <a:r>
              <a:rPr lang="cs-CZ" altLang="cs-CZ" sz="1800" dirty="0"/>
              <a:t>Na co dát pozor a na co nezapomenout? 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dirty="0" smtClean="0"/>
              <a:t>Praktický pomocník při přemýšlení a přípravě na návrat dětí do škol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dirty="0" smtClean="0"/>
              <a:t>Součástí je příloha s užitečnými odkazy na pomoc v různých situacích.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  (najdete v příloze)</a:t>
            </a:r>
            <a:endParaRPr lang="cs-CZ" altLang="cs-CZ" sz="2000" dirty="0"/>
          </a:p>
        </p:txBody>
      </p:sp>
      <p:pic>
        <p:nvPicPr>
          <p:cNvPr id="19460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-1620688" y="252122"/>
            <a:ext cx="10440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b="1" dirty="0" smtClean="0">
                <a:solidFill>
                  <a:srgbClr val="FFFFFF"/>
                </a:solidFill>
                <a:latin typeface="+mj-lt"/>
              </a:rPr>
              <a:t>                    </a:t>
            </a:r>
            <a:r>
              <a:rPr lang="cs-CZ" sz="4000" b="1" dirty="0" smtClean="0">
                <a:solidFill>
                  <a:srgbClr val="FFFFFF"/>
                </a:solidFill>
                <a:latin typeface="+mj-lt"/>
              </a:rPr>
              <a:t>Realizované aktivity SEMIRAMIS z. </a:t>
            </a:r>
            <a:r>
              <a:rPr lang="cs-CZ" sz="4000" b="1" dirty="0" err="1" smtClean="0">
                <a:solidFill>
                  <a:srgbClr val="FFFFFF"/>
                </a:solidFill>
                <a:latin typeface="+mj-lt"/>
              </a:rPr>
              <a:t>ú.</a:t>
            </a:r>
            <a:endParaRPr lang="cs-CZ" altLang="cs-CZ" sz="40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9462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83325"/>
            <a:ext cx="212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7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24970"/>
          </a:xfrm>
        </p:spPr>
        <p:txBody>
          <a:bodyPr/>
          <a:lstStyle/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altLang="cs-CZ" sz="2000" b="1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800" dirty="0" smtClean="0"/>
              <a:t>V současné době intenzivně komunikujeme </a:t>
            </a:r>
            <a:r>
              <a:rPr lang="cs-CZ" altLang="cs-CZ" sz="1800" dirty="0"/>
              <a:t>s vedením škol </a:t>
            </a:r>
            <a:br>
              <a:rPr lang="cs-CZ" altLang="cs-CZ" sz="1800" dirty="0"/>
            </a:br>
            <a:r>
              <a:rPr lang="cs-CZ" altLang="cs-CZ" sz="1800" dirty="0"/>
              <a:t>a </a:t>
            </a:r>
            <a:r>
              <a:rPr lang="cs-CZ" altLang="cs-CZ" sz="1800" dirty="0" smtClean="0"/>
              <a:t>vyjednáváme </a:t>
            </a:r>
            <a:r>
              <a:rPr lang="cs-CZ" altLang="cs-CZ" sz="1800" dirty="0"/>
              <a:t>o představě a využití preventivní programů v příštím školním roce. 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Obsahem rozhovorů </a:t>
            </a:r>
            <a:r>
              <a:rPr lang="cs-CZ" altLang="cs-CZ" sz="1800" dirty="0" smtClean="0"/>
              <a:t>je diskuse </a:t>
            </a:r>
            <a:r>
              <a:rPr lang="cs-CZ" altLang="cs-CZ" sz="1800" dirty="0"/>
              <a:t>o počtu setkání – náhrada zrušených setkání a jejich přesun do příštího školního roku, v tom případě navýšení setkání na </a:t>
            </a:r>
            <a:r>
              <a:rPr lang="cs-CZ" altLang="cs-CZ" sz="1800" b="1" dirty="0"/>
              <a:t>3 bloky/školní rok</a:t>
            </a:r>
            <a:r>
              <a:rPr lang="cs-CZ" altLang="cs-CZ" sz="1800" dirty="0"/>
              <a:t>.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b="1" dirty="0"/>
              <a:t>Nabídka 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RESTART bloku </a:t>
            </a:r>
            <a:r>
              <a:rPr lang="cs-CZ" altLang="cs-CZ" sz="1800" b="1" dirty="0">
                <a:solidFill>
                  <a:srgbClr val="C00000"/>
                </a:solidFill>
              </a:rPr>
              <a:t>jako náplně prvního setkání </a:t>
            </a:r>
            <a:r>
              <a:rPr lang="cs-CZ" altLang="cs-CZ" sz="1800" dirty="0"/>
              <a:t>– s předpokládanou realizací co </a:t>
            </a:r>
            <a:r>
              <a:rPr lang="cs-CZ" altLang="cs-CZ" sz="1800" dirty="0" smtClean="0"/>
              <a:t>nejdříve – přelom září a </a:t>
            </a:r>
            <a:r>
              <a:rPr lang="cs-CZ" altLang="cs-CZ" sz="1800" dirty="0" smtClean="0"/>
              <a:t>října. </a:t>
            </a:r>
            <a:endParaRPr lang="cs-CZ" altLang="cs-CZ" sz="1800" dirty="0" smtClean="0"/>
          </a:p>
          <a:p>
            <a:pPr lvl="1" algn="just">
              <a:spcAft>
                <a:spcPts val="600"/>
              </a:spcAft>
              <a:defRPr/>
            </a:pPr>
            <a:endParaRPr lang="cs-CZ" altLang="cs-CZ" sz="1800" dirty="0"/>
          </a:p>
          <a:p>
            <a:pPr lvl="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/>
              <a:t>Nabídka 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ADAPTAČNÍCH KURZŮ </a:t>
            </a:r>
            <a:r>
              <a:rPr lang="cs-CZ" altLang="cs-CZ" sz="2000" dirty="0" smtClean="0"/>
              <a:t>(Centrum vzdělávacích aktivit)</a:t>
            </a:r>
          </a:p>
          <a:p>
            <a:pPr lvl="2" algn="just">
              <a:spcAft>
                <a:spcPts val="600"/>
              </a:spcAft>
              <a:defRPr/>
            </a:pPr>
            <a:r>
              <a:rPr lang="cs-CZ" altLang="cs-CZ" sz="1800" dirty="0" smtClean="0"/>
              <a:t>Možný je kurz v délce 4, nebo 7 hodin. Případně vytvoření speciálního programu na míru potřebám Vaší školy. </a:t>
            </a:r>
          </a:p>
          <a:p>
            <a:pPr lvl="2" algn="just">
              <a:spcAft>
                <a:spcPts val="600"/>
              </a:spcAft>
              <a:defRPr/>
            </a:pPr>
            <a:r>
              <a:rPr lang="cs-CZ" altLang="cs-CZ" sz="1800" dirty="0" smtClean="0"/>
              <a:t>Bližší informace jste obdrželi/obdržíte emailem od vedoucí CVA Petry </a:t>
            </a:r>
            <a:r>
              <a:rPr lang="cs-CZ" altLang="cs-CZ" sz="1800" dirty="0" err="1" smtClean="0"/>
              <a:t>Kristlové</a:t>
            </a:r>
            <a:r>
              <a:rPr lang="cs-CZ" altLang="cs-CZ" sz="1800" dirty="0" smtClean="0"/>
              <a:t>: </a:t>
            </a:r>
            <a:r>
              <a:rPr lang="cs-CZ" altLang="cs-CZ" sz="1800" dirty="0" smtClean="0">
                <a:hlinkClick r:id="rId3"/>
              </a:rPr>
              <a:t>kristlova@os-Semiramis.cz</a:t>
            </a:r>
            <a:endParaRPr lang="cs-CZ" altLang="cs-CZ" sz="1800" dirty="0" smtClean="0"/>
          </a:p>
        </p:txBody>
      </p:sp>
      <p:pic>
        <p:nvPicPr>
          <p:cNvPr id="19460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-1296988" y="138113"/>
            <a:ext cx="10440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b="1" dirty="0" smtClean="0">
                <a:solidFill>
                  <a:srgbClr val="FFFFFF"/>
                </a:solidFill>
                <a:latin typeface="+mj-lt"/>
              </a:rPr>
              <a:t>                    </a:t>
            </a:r>
            <a:r>
              <a:rPr lang="cs-CZ" sz="4000" b="1" dirty="0" smtClean="0">
                <a:solidFill>
                  <a:srgbClr val="FFFFFF"/>
                </a:solidFill>
                <a:latin typeface="+mj-lt"/>
              </a:rPr>
              <a:t>Realizované aktivity SEMIRAMIS z. </a:t>
            </a:r>
            <a:r>
              <a:rPr lang="cs-CZ" sz="4000" b="1" dirty="0" err="1" smtClean="0">
                <a:solidFill>
                  <a:srgbClr val="FFFFFF"/>
                </a:solidFill>
                <a:latin typeface="+mj-lt"/>
              </a:rPr>
              <a:t>ú.</a:t>
            </a:r>
            <a:endParaRPr lang="cs-CZ" altLang="cs-CZ" sz="40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9462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83325"/>
            <a:ext cx="212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5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915" y="3821758"/>
            <a:ext cx="8229600" cy="5561012"/>
          </a:xfrm>
        </p:spPr>
        <p:txBody>
          <a:bodyPr/>
          <a:lstStyle/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2000" b="1" dirty="0"/>
          </a:p>
          <a:p>
            <a:pPr lvl="2" algn="just">
              <a:spcAft>
                <a:spcPts val="600"/>
              </a:spcAft>
              <a:defRPr/>
            </a:pPr>
            <a:endParaRPr lang="cs-CZ" altLang="cs-CZ" sz="2000" b="1" dirty="0"/>
          </a:p>
          <a:p>
            <a:pPr lvl="2" algn="just">
              <a:spcAft>
                <a:spcPts val="600"/>
              </a:spcAft>
              <a:defRPr/>
            </a:pPr>
            <a:endParaRPr lang="cs-CZ" altLang="cs-CZ" sz="1800" dirty="0" smtClean="0"/>
          </a:p>
        </p:txBody>
      </p:sp>
      <p:pic>
        <p:nvPicPr>
          <p:cNvPr id="19460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-1296988" y="138113"/>
            <a:ext cx="10440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b="1" dirty="0" smtClean="0">
                <a:solidFill>
                  <a:srgbClr val="FFFFFF"/>
                </a:solidFill>
                <a:latin typeface="+mj-lt"/>
              </a:rPr>
              <a:t>                    </a:t>
            </a:r>
            <a:r>
              <a:rPr lang="cs-CZ" sz="4000" b="1" dirty="0" smtClean="0">
                <a:solidFill>
                  <a:srgbClr val="FFFFFF"/>
                </a:solidFill>
                <a:latin typeface="+mj-lt"/>
              </a:rPr>
              <a:t>Realizované aktivity SEMIRAMIS z. </a:t>
            </a:r>
            <a:r>
              <a:rPr lang="cs-CZ" sz="4000" b="1" dirty="0" err="1" smtClean="0">
                <a:solidFill>
                  <a:srgbClr val="FFFFFF"/>
                </a:solidFill>
                <a:latin typeface="+mj-lt"/>
              </a:rPr>
              <a:t>ú.</a:t>
            </a:r>
            <a:endParaRPr lang="cs-CZ" altLang="cs-CZ" sz="40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9462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83325"/>
            <a:ext cx="212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2240234"/>
            <a:ext cx="827037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Užitečné odkazy v současné situaci: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Podpora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pomoc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při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vyrovnávání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ztrátou</a:t>
            </a:r>
            <a:r>
              <a:rPr lang="cs-CZ" altLang="cs-CZ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altLang="cs-CZ" dirty="0" smtClean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http://www.poradna-vigvam.cz/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/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Linka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Bezpečí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Koronavirus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cs-CZ" altLang="cs-CZ" dirty="0" err="1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J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ak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dětmi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doma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situaci</a:t>
            </a:r>
            <a:r>
              <a:rPr lang="cs-CZ" altLang="cs-CZ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cs-CZ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zvládnout</a:t>
            </a:r>
            <a:r>
              <a:rPr kumimoji="0" lang="en-GB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r>
              <a:rPr lang="cs-CZ" altLang="cs-CZ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altLang="cs-CZ" dirty="0" smtClean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-  </a:t>
            </a:r>
            <a:r>
              <a:rPr lang="cs-CZ" dirty="0">
                <a:hlinkClick r:id="rId6"/>
              </a:rPr>
              <a:t>https://blog.linkabezpeci.cz/koronavirus-jak-s-detmi-doma-situaci-zvladnout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pPr lvl="1" algn="just"/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Informační kampaň o závislostech „Zůstaň nad vlivem“</a:t>
            </a:r>
            <a:r>
              <a:rPr kumimoji="0" lang="cs-CZ" altLang="cs-CZ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https://zustannadvlivem.cz/</a:t>
            </a:r>
            <a:endParaRPr lang="cs-CZ" altLang="cs-CZ" dirty="0">
              <a:solidFill>
                <a:srgbClr val="1155CC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/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1155CC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0" y="-3159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7"/>
          <p:cNvSpPr txBox="1">
            <a:spLocks noChangeArrowheads="1"/>
          </p:cNvSpPr>
          <p:nvPr/>
        </p:nvSpPr>
        <p:spPr bwMode="auto">
          <a:xfrm>
            <a:off x="-2628800" y="332656"/>
            <a:ext cx="9845676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bg1"/>
                </a:solidFill>
              </a:rPr>
              <a:t>Novinky v CPP </a:t>
            </a:r>
            <a:r>
              <a:rPr lang="cs-CZ" altLang="cs-CZ" sz="4000" b="1" dirty="0" smtClean="0">
                <a:solidFill>
                  <a:schemeClr val="bg1"/>
                </a:solidFill>
              </a:rPr>
              <a:t>SK</a:t>
            </a:r>
            <a:endParaRPr lang="cs-CZ" altLang="cs-CZ" sz="4400" b="1" dirty="0">
              <a:solidFill>
                <a:schemeClr val="bg1"/>
              </a:solidFill>
            </a:endParaRPr>
          </a:p>
        </p:txBody>
      </p:sp>
      <p:sp>
        <p:nvSpPr>
          <p:cNvPr id="10244" name="TextovéPole 3"/>
          <p:cNvSpPr txBox="1">
            <a:spLocks noChangeArrowheads="1"/>
          </p:cNvSpPr>
          <p:nvPr/>
        </p:nvSpPr>
        <p:spPr bwMode="auto">
          <a:xfrm>
            <a:off x="395536" y="1772816"/>
            <a:ext cx="8352928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000" b="1" dirty="0" smtClean="0">
                <a:solidFill>
                  <a:srgbClr val="C00000"/>
                </a:solidFill>
              </a:rPr>
              <a:t>Lektorský tým/personální změny</a:t>
            </a:r>
          </a:p>
          <a:p>
            <a:pPr marL="0" indent="0" algn="just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cs-CZ" sz="2000" b="1" dirty="0" smtClean="0"/>
          </a:p>
          <a:p>
            <a:pPr lvl="1" algn="just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dirty="0" smtClean="0"/>
              <a:t>Již tradičně </a:t>
            </a:r>
            <a:r>
              <a:rPr lang="cs-CZ" altLang="cs-CZ" sz="1800" b="1" dirty="0" smtClean="0"/>
              <a:t>se opět část lektorů obmění </a:t>
            </a:r>
            <a:r>
              <a:rPr lang="cs-CZ" altLang="cs-CZ" sz="1800" dirty="0" smtClean="0"/>
              <a:t>(zhruba polovina), zároveň vzhledem k navýšení setkání v příštím školním roce budeme tým s největší pravděpodobností rozšiřovat a přijímat větší počet nových lektorů. </a:t>
            </a:r>
            <a:endParaRPr lang="cs-CZ" altLang="cs-CZ" sz="1800" dirty="0"/>
          </a:p>
          <a:p>
            <a:pPr marL="457200" lvl="1" indent="0" algn="just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cs-CZ" sz="1800" dirty="0" smtClean="0"/>
          </a:p>
          <a:p>
            <a:pPr lvl="1" algn="just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dirty="0" smtClean="0"/>
              <a:t>Z důvodu naší snahy dostát závazku s RESTART blokem, který chceme odjet, co nejdříve – přelom září a října až října, očekáváme změny dvojic ve školách. S ohledem na velké množství bloků, které se budu nahrazovat (celé jedno pololetí), nebude v našich kapacitních možnostech vždy udržet stávající dvojice apod. - předem se omlouváme za personální změny, které budou nevyhnutelné </a:t>
            </a:r>
            <a:r>
              <a:rPr lang="cs-CZ" altLang="cs-CZ" sz="1800" dirty="0" smtClean="0">
                <a:sym typeface="Wingdings" panose="05000000000000000000" pitchFamily="2" charset="2"/>
              </a:rPr>
              <a:t> </a:t>
            </a:r>
            <a:r>
              <a:rPr lang="cs-CZ" altLang="cs-CZ" sz="1800" b="1" dirty="0" smtClean="0">
                <a:sym typeface="Wingdings" panose="05000000000000000000" pitchFamily="2" charset="2"/>
              </a:rPr>
              <a:t>Jsme připraveni udělat maximum pro vaši spokojenost  a hladký průběh DPP.</a:t>
            </a:r>
          </a:p>
          <a:p>
            <a:pPr marL="457200" lvl="1" indent="0" algn="just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cs-CZ" sz="1800" dirty="0" smtClean="0">
              <a:sym typeface="Wingdings" panose="05000000000000000000" pitchFamily="2" charset="2"/>
            </a:endParaRPr>
          </a:p>
          <a:p>
            <a:pPr lvl="1" algn="just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dirty="0" smtClean="0">
                <a:sym typeface="Wingdings" panose="05000000000000000000" pitchFamily="2" charset="2"/>
              </a:rPr>
              <a:t>Lektorka Simona Kopicová odchází – na pozici Vedoucí Centra primární prevence Královehradeckého </a:t>
            </a:r>
            <a:r>
              <a:rPr lang="cs-CZ" altLang="cs-CZ" sz="1800" dirty="0" smtClean="0">
                <a:sym typeface="Wingdings" panose="05000000000000000000" pitchFamily="2" charset="2"/>
              </a:rPr>
              <a:t>kraje.</a:t>
            </a:r>
            <a:endParaRPr lang="cs-CZ" altLang="cs-CZ" sz="1800" dirty="0" smtClean="0"/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2400" dirty="0" smtClean="0"/>
          </a:p>
        </p:txBody>
      </p:sp>
      <p:pic>
        <p:nvPicPr>
          <p:cNvPr id="20485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52462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ovéPole 7"/>
          <p:cNvSpPr txBox="1">
            <a:spLocks noChangeArrowheads="1"/>
          </p:cNvSpPr>
          <p:nvPr/>
        </p:nvSpPr>
        <p:spPr bwMode="auto">
          <a:xfrm>
            <a:off x="-1404938" y="333375"/>
            <a:ext cx="9845676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smtClean="0">
                <a:solidFill>
                  <a:schemeClr val="bg1"/>
                </a:solidFill>
              </a:rPr>
              <a:t>                  Obsah prezentace</a:t>
            </a:r>
            <a:endParaRPr lang="cs-CZ" altLang="cs-CZ" sz="4400" b="1" dirty="0">
              <a:solidFill>
                <a:schemeClr val="bg1"/>
              </a:solidFill>
            </a:endParaRPr>
          </a:p>
        </p:txBody>
      </p:sp>
      <p:sp>
        <p:nvSpPr>
          <p:cNvPr id="6148" name="TextovéPole 3"/>
          <p:cNvSpPr txBox="1">
            <a:spLocks noChangeArrowheads="1"/>
          </p:cNvSpPr>
          <p:nvPr/>
        </p:nvSpPr>
        <p:spPr bwMode="auto">
          <a:xfrm>
            <a:off x="592138" y="1639888"/>
            <a:ext cx="822833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altLang="cs-CZ" sz="1100" b="1" dirty="0" smtClean="0"/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/>
              <a:t>Novinky v prevenci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/>
              <a:t>Novinky v SEMIRAMIS z. </a:t>
            </a:r>
            <a:r>
              <a:rPr lang="cs-CZ" altLang="cs-CZ" sz="2400" b="1" dirty="0" err="1" smtClean="0"/>
              <a:t>ú.</a:t>
            </a:r>
            <a:endParaRPr lang="cs-CZ" altLang="cs-CZ" sz="2400" b="1" dirty="0" smtClean="0"/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/>
              <a:t>Přehled realizovaných aktivit CPP v období zavření škol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/>
              <a:t>Novinky v CPP SK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/>
              <a:t>Co nás čeká dále… aneb Dáli </a:t>
            </a:r>
            <a:r>
              <a:rPr lang="cs-CZ" altLang="cs-CZ" sz="2400" b="1" dirty="0" err="1" smtClean="0"/>
              <a:t>pánBůůůů</a:t>
            </a:r>
            <a:r>
              <a:rPr lang="cs-CZ" altLang="cs-CZ" sz="2400" b="1" dirty="0" smtClean="0"/>
              <a:t> i primárky budou! </a:t>
            </a:r>
            <a:r>
              <a:rPr lang="cs-CZ" altLang="cs-CZ" sz="2400" b="1" dirty="0" smtClean="0">
                <a:sym typeface="Wingdings" panose="05000000000000000000" pitchFamily="2" charset="2"/>
              </a:rPr>
              <a:t></a:t>
            </a:r>
            <a:endParaRPr lang="cs-CZ" altLang="cs-CZ" sz="2400" b="1" dirty="0" smtClean="0"/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2400" dirty="0" smtClean="0"/>
              <a:t>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altLang="cs-CZ" sz="1600" dirty="0" smtClean="0"/>
          </a:p>
          <a:p>
            <a:pPr algn="just">
              <a:spcBef>
                <a:spcPct val="0"/>
              </a:spcBef>
              <a:defRPr/>
            </a:pPr>
            <a:endParaRPr lang="cs-CZ" altLang="cs-CZ" sz="1600" dirty="0" smtClean="0"/>
          </a:p>
        </p:txBody>
      </p:sp>
      <p:pic>
        <p:nvPicPr>
          <p:cNvPr id="6149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6354763"/>
            <a:ext cx="212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1419" y="-12779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7"/>
          <p:cNvSpPr txBox="1">
            <a:spLocks noChangeArrowheads="1"/>
          </p:cNvSpPr>
          <p:nvPr/>
        </p:nvSpPr>
        <p:spPr bwMode="auto">
          <a:xfrm>
            <a:off x="-2076451" y="416887"/>
            <a:ext cx="9845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 smtClean="0">
                <a:solidFill>
                  <a:schemeClr val="bg1"/>
                </a:solidFill>
              </a:rPr>
              <a:t>Co nás čeká dále…</a:t>
            </a:r>
            <a:endParaRPr lang="cs-CZ" altLang="cs-CZ" sz="4400" b="1" dirty="0">
              <a:solidFill>
                <a:schemeClr val="bg1"/>
              </a:solidFill>
            </a:endParaRPr>
          </a:p>
        </p:txBody>
      </p:sp>
      <p:sp>
        <p:nvSpPr>
          <p:cNvPr id="10244" name="TextovéPole 3"/>
          <p:cNvSpPr txBox="1">
            <a:spLocks noChangeArrowheads="1"/>
          </p:cNvSpPr>
          <p:nvPr/>
        </p:nvSpPr>
        <p:spPr bwMode="auto">
          <a:xfrm>
            <a:off x="592137" y="1307047"/>
            <a:ext cx="78486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altLang="cs-CZ" sz="1800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 smtClean="0"/>
              <a:t>Směrem ke školám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 smtClean="0"/>
              <a:t>Rozloučení s 9. ročníky – </a:t>
            </a:r>
            <a:r>
              <a:rPr lang="cs-CZ" altLang="cs-CZ" sz="1600" dirty="0" smtClean="0"/>
              <a:t>poštou, či osobně rozdistribuujeme do školy </a:t>
            </a:r>
            <a:r>
              <a:rPr lang="cs-CZ" altLang="cs-CZ" sz="1600" b="1" dirty="0" smtClean="0"/>
              <a:t>Dopisy do budoucnosti</a:t>
            </a:r>
            <a:r>
              <a:rPr lang="cs-CZ" altLang="cs-CZ" sz="1600" dirty="0" smtClean="0"/>
              <a:t>. Lektoři zasílají e-mailem třídním učitelům </a:t>
            </a:r>
            <a:r>
              <a:rPr lang="cs-CZ" altLang="cs-CZ" sz="1600" b="1" dirty="0" smtClean="0"/>
              <a:t>vzkaz pro žáky</a:t>
            </a:r>
            <a:r>
              <a:rPr lang="cs-CZ" altLang="cs-CZ" sz="1600" dirty="0" smtClean="0"/>
              <a:t>, žádají třídní učitele o přeposlání žákům.</a:t>
            </a:r>
          </a:p>
          <a:p>
            <a:pPr marL="457200" lvl="1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altLang="cs-CZ" sz="1600" dirty="0" smtClean="0"/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 smtClean="0"/>
              <a:t>Závěrečné zprávy </a:t>
            </a:r>
            <a:r>
              <a:rPr lang="cs-CZ" altLang="cs-CZ" sz="1600" dirty="0" smtClean="0"/>
              <a:t>- jejich zpracování a rozeslání do škol – nejpozději v srpnu, možná stihneme i dříve.</a:t>
            </a:r>
          </a:p>
          <a:p>
            <a:pPr marL="457200" lvl="1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altLang="cs-CZ" sz="1600" dirty="0" smtClean="0"/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/>
              <a:t>Plus případné doplňky Kontraktu a Tabulka zapojených tříd – budeme od Vás </a:t>
            </a:r>
            <a:r>
              <a:rPr lang="cs-CZ" altLang="cs-CZ" sz="1600" b="1" dirty="0" smtClean="0"/>
              <a:t>potřebovat vyplnit a zaslat zpět do konce srpna</a:t>
            </a:r>
            <a:r>
              <a:rPr lang="cs-CZ" altLang="cs-CZ" sz="1600" dirty="0" smtClean="0"/>
              <a:t>! </a:t>
            </a:r>
          </a:p>
          <a:p>
            <a:pPr marL="457200" lvl="1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altLang="cs-CZ" sz="1600" dirty="0" smtClean="0"/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 smtClean="0">
                <a:solidFill>
                  <a:srgbClr val="C00000"/>
                </a:solidFill>
              </a:rPr>
              <a:t>Závěrečné zprávy letos budeme posílat elektronicky datovou zprávou. </a:t>
            </a:r>
          </a:p>
          <a:p>
            <a:pPr marL="457200" lvl="1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altLang="cs-CZ" sz="1600" b="1" dirty="0" smtClean="0">
              <a:solidFill>
                <a:srgbClr val="C00000"/>
              </a:solidFill>
            </a:endParaRP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 smtClean="0"/>
              <a:t>Již v květnu/červnu vás obvoláváme </a:t>
            </a:r>
            <a:r>
              <a:rPr lang="cs-CZ" altLang="cs-CZ" sz="1600" b="1" smtClean="0"/>
              <a:t>kvůli spolupráci </a:t>
            </a:r>
            <a:r>
              <a:rPr lang="cs-CZ" altLang="cs-CZ" sz="1600" b="1" dirty="0" smtClean="0"/>
              <a:t>v příštím školním roce – dolaďujeme s vámi případný průběh RESTART bloků, počty tříd pro další spolupráci aj. – 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moc DĚKUJEME za vaši vstřícnost a skvělou spolupráci!</a:t>
            </a:r>
            <a:endParaRPr lang="cs-CZ" altLang="cs-CZ" sz="1600" b="1" dirty="0">
              <a:solidFill>
                <a:srgbClr val="C00000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altLang="cs-CZ" sz="1800" dirty="0" smtClean="0"/>
          </a:p>
        </p:txBody>
      </p:sp>
      <p:pic>
        <p:nvPicPr>
          <p:cNvPr id="20485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52462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3744416" cy="4525963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Výběrová řízení pro nové lektory </a:t>
            </a:r>
          </a:p>
          <a:p>
            <a:pPr marL="685800"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Proběhnou v červnu, budeme rádi za šíření. </a:t>
            </a:r>
            <a:endParaRPr lang="cs-CZ" altLang="cs-CZ" sz="1800" dirty="0" smtClean="0"/>
          </a:p>
          <a:p>
            <a:pPr marL="685800"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dirty="0" smtClean="0"/>
              <a:t>Pokud u nás sami chcete pracovat, neváhejte! Budete se u nás mít báječně! </a:t>
            </a:r>
            <a:r>
              <a:rPr lang="cs-CZ" altLang="cs-CZ" sz="1800" dirty="0" smtClean="0">
                <a:sym typeface="Wingdings" panose="05000000000000000000" pitchFamily="2" charset="2"/>
              </a:rPr>
              <a:t></a:t>
            </a:r>
            <a:endParaRPr lang="cs-CZ" altLang="cs-CZ" sz="1800" dirty="0"/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Výjezd pracovnic Center PP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Budeme se věnovat revizi programů, úpravě metodik, technik, přípravě na příští školní rok.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8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0" y="-7099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ovéPole 7"/>
          <p:cNvSpPr txBox="1">
            <a:spLocks noChangeArrowheads="1"/>
          </p:cNvSpPr>
          <p:nvPr/>
        </p:nvSpPr>
        <p:spPr bwMode="auto">
          <a:xfrm>
            <a:off x="-1404938" y="333375"/>
            <a:ext cx="9937751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bg1"/>
                </a:solidFill>
              </a:rPr>
              <a:t>Jak se nám spolupracuje..</a:t>
            </a:r>
          </a:p>
        </p:txBody>
      </p:sp>
      <p:sp>
        <p:nvSpPr>
          <p:cNvPr id="18436" name="TextovéPole 3"/>
          <p:cNvSpPr txBox="1">
            <a:spLocks noChangeArrowheads="1"/>
          </p:cNvSpPr>
          <p:nvPr/>
        </p:nvSpPr>
        <p:spPr bwMode="auto">
          <a:xfrm>
            <a:off x="377031" y="1621676"/>
            <a:ext cx="8461697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Hospitace a schůzky s vedením škol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Probíhaly během února a března - děkuji za jejich umožnění!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800" dirty="0" smtClean="0"/>
              <a:t>Během realizace Programů probíhalo vše naprosto v pořádku – komunikace, domluva, přímá práce - moc děkujeme!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cs-CZ" altLang="cs-CZ" sz="1800" dirty="0"/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Jak jste </a:t>
            </a:r>
            <a:r>
              <a:rPr lang="cs-CZ" altLang="cs-CZ" sz="1800" b="1" dirty="0" smtClean="0"/>
              <a:t>vnímali spolupráci v letošním roce vy</a:t>
            </a:r>
            <a:r>
              <a:rPr lang="cs-CZ" altLang="cs-CZ" sz="1800" dirty="0" smtClean="0"/>
              <a:t>? Vaše potřeby od vedení, lektorů? Co fungovalo, dařilo se? Co byste potřebovali jinak? – Prosím, jakékoliv připomínky, dotazy, zpětnou vazbu možno zaslat emailem nebo se spojit telefonicky.</a:t>
            </a:r>
            <a:endParaRPr lang="cs-CZ" altLang="cs-CZ" sz="1800" dirty="0" smtClean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1800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1800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1800" dirty="0"/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1800" dirty="0" smtClean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altLang="cs-CZ" sz="1600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1600" dirty="0" smtClean="0"/>
          </a:p>
        </p:txBody>
      </p:sp>
      <p:pic>
        <p:nvPicPr>
          <p:cNvPr id="2458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308725"/>
            <a:ext cx="212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Obdélník 1"/>
          <p:cNvSpPr>
            <a:spLocks noChangeArrowheads="1"/>
          </p:cNvSpPr>
          <p:nvPr/>
        </p:nvSpPr>
        <p:spPr bwMode="auto">
          <a:xfrm>
            <a:off x="395289" y="4183063"/>
            <a:ext cx="842518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1800" b="1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cs-CZ" alt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ný bublinový popisek 2"/>
          <p:cNvSpPr/>
          <p:nvPr/>
        </p:nvSpPr>
        <p:spPr>
          <a:xfrm>
            <a:off x="4499992" y="188640"/>
            <a:ext cx="1944216" cy="1224136"/>
          </a:xfrm>
          <a:prstGeom prst="wedgeEllipseCallout">
            <a:avLst>
              <a:gd name="adj1" fmla="val -59435"/>
              <a:gd name="adj2" fmla="val 99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 smtClean="0"/>
              <a:t>Online pozdrav týmu CPP SK </a:t>
            </a:r>
            <a:r>
              <a:rPr lang="cs-CZ" dirty="0"/>
              <a:t>♡</a:t>
            </a:r>
            <a:endParaRPr lang="cs-CZ" dirty="0" smtClean="0"/>
          </a:p>
        </p:txBody>
      </p:sp>
      <p:sp>
        <p:nvSpPr>
          <p:cNvPr id="4" name="Oválný bublinový popisek 3"/>
          <p:cNvSpPr/>
          <p:nvPr/>
        </p:nvSpPr>
        <p:spPr>
          <a:xfrm>
            <a:off x="323528" y="2204864"/>
            <a:ext cx="2088232" cy="1440160"/>
          </a:xfrm>
          <a:prstGeom prst="wedgeEllipseCallout">
            <a:avLst>
              <a:gd name="adj1" fmla="val 85333"/>
              <a:gd name="adj2" fmla="val 58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 smtClean="0"/>
              <a:t>Díky, že jsme spolu!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05264"/>
            <a:ext cx="876524" cy="876524"/>
          </a:xfrm>
          <a:prstGeom prst="rect">
            <a:avLst/>
          </a:prstGeom>
        </p:spPr>
      </p:pic>
      <p:sp>
        <p:nvSpPr>
          <p:cNvPr id="6" name="Čárový bublinový popisek 1 (bez ohraničení) 5"/>
          <p:cNvSpPr/>
          <p:nvPr/>
        </p:nvSpPr>
        <p:spPr>
          <a:xfrm flipH="1">
            <a:off x="179512" y="137052"/>
            <a:ext cx="1512168" cy="366618"/>
          </a:xfrm>
          <a:prstGeom prst="callout1">
            <a:avLst>
              <a:gd name="adj1" fmla="val 103457"/>
              <a:gd name="adj2" fmla="val -38568"/>
              <a:gd name="adj3" fmla="val 31768"/>
              <a:gd name="adj4" fmla="val -5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 smtClean="0"/>
              <a:t>Terka Müllerová</a:t>
            </a:r>
          </a:p>
        </p:txBody>
      </p:sp>
      <p:sp>
        <p:nvSpPr>
          <p:cNvPr id="7" name="Čárový bublinový popisek 1 (se zvýrazněním) 6"/>
          <p:cNvSpPr/>
          <p:nvPr/>
        </p:nvSpPr>
        <p:spPr>
          <a:xfrm>
            <a:off x="3059832" y="6366901"/>
            <a:ext cx="1368152" cy="374467"/>
          </a:xfrm>
          <a:prstGeom prst="accentCallout1">
            <a:avLst>
              <a:gd name="adj1" fmla="val 18750"/>
              <a:gd name="adj2" fmla="val -8333"/>
              <a:gd name="adj3" fmla="val -53363"/>
              <a:gd name="adj4" fmla="val -21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 smtClean="0"/>
              <a:t>Ivča </a:t>
            </a:r>
            <a:r>
              <a:rPr lang="cs-CZ" sz="1400" dirty="0" err="1" smtClean="0"/>
              <a:t>Burýšková</a:t>
            </a:r>
            <a:endParaRPr lang="cs-CZ" sz="1400" dirty="0" smtClean="0"/>
          </a:p>
        </p:txBody>
      </p:sp>
      <p:sp>
        <p:nvSpPr>
          <p:cNvPr id="8" name="Čárový bublinový popisek 1 (bez ohraničení) 7"/>
          <p:cNvSpPr/>
          <p:nvPr/>
        </p:nvSpPr>
        <p:spPr>
          <a:xfrm flipH="1">
            <a:off x="3419872" y="4797152"/>
            <a:ext cx="1512168" cy="366618"/>
          </a:xfrm>
          <a:prstGeom prst="callout1">
            <a:avLst>
              <a:gd name="adj1" fmla="val 18750"/>
              <a:gd name="adj2" fmla="val -8333"/>
              <a:gd name="adj3" fmla="val -81174"/>
              <a:gd name="adj4" fmla="val -34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 smtClean="0"/>
              <a:t>Ivča Myšková</a:t>
            </a:r>
          </a:p>
        </p:txBody>
      </p:sp>
      <p:sp>
        <p:nvSpPr>
          <p:cNvPr id="9" name="Čárový bublinový popisek 1 (bez ohraničení) 8"/>
          <p:cNvSpPr/>
          <p:nvPr/>
        </p:nvSpPr>
        <p:spPr>
          <a:xfrm>
            <a:off x="7554340" y="116632"/>
            <a:ext cx="1446374" cy="366618"/>
          </a:xfrm>
          <a:prstGeom prst="callout1">
            <a:avLst>
              <a:gd name="adj1" fmla="val 18750"/>
              <a:gd name="adj2" fmla="val -8333"/>
              <a:gd name="adj3" fmla="val 121181"/>
              <a:gd name="adj4" fmla="val -36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 smtClean="0"/>
              <a:t>Lucka Prokopová</a:t>
            </a:r>
          </a:p>
        </p:txBody>
      </p:sp>
      <p:sp>
        <p:nvSpPr>
          <p:cNvPr id="11" name="Čárový bublinový popisek 1 (bez ohraničení) 10"/>
          <p:cNvSpPr/>
          <p:nvPr/>
        </p:nvSpPr>
        <p:spPr>
          <a:xfrm flipH="1">
            <a:off x="4868416" y="6519302"/>
            <a:ext cx="1512168" cy="366618"/>
          </a:xfrm>
          <a:prstGeom prst="callout1">
            <a:avLst>
              <a:gd name="adj1" fmla="val 18750"/>
              <a:gd name="adj2" fmla="val -8333"/>
              <a:gd name="adj3" fmla="val -81174"/>
              <a:gd name="adj4" fmla="val -34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 smtClean="0"/>
              <a:t>Maruška Kultová</a:t>
            </a:r>
          </a:p>
        </p:txBody>
      </p:sp>
    </p:spTree>
    <p:extLst>
      <p:ext uri="{BB962C8B-B14F-4D97-AF65-F5344CB8AC3E}">
        <p14:creationId xmlns:p14="http://schemas.microsoft.com/office/powerpoint/2010/main" val="2524022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16" y="1579123"/>
            <a:ext cx="5256584" cy="525658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134076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 případě jakýchkoliv dotazů, potřeby konzultace, konkrétní domluvy apod. jsem k dispozici: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Tel.: 733 184 995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Email: mullerova@os-semiramis.cz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7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ovéPole 7"/>
          <p:cNvSpPr txBox="1">
            <a:spLocks noChangeArrowheads="1"/>
          </p:cNvSpPr>
          <p:nvPr/>
        </p:nvSpPr>
        <p:spPr bwMode="auto">
          <a:xfrm>
            <a:off x="-1404938" y="333375"/>
            <a:ext cx="9845676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smtClean="0">
                <a:solidFill>
                  <a:schemeClr val="bg1"/>
                </a:solidFill>
              </a:rPr>
              <a:t>                  Novinky v prevenci</a:t>
            </a:r>
            <a:endParaRPr lang="cs-CZ" altLang="cs-CZ" sz="4400" b="1" dirty="0">
              <a:solidFill>
                <a:schemeClr val="bg1"/>
              </a:solidFill>
            </a:endParaRPr>
          </a:p>
        </p:txBody>
      </p:sp>
      <p:sp>
        <p:nvSpPr>
          <p:cNvPr id="6148" name="TextovéPole 3"/>
          <p:cNvSpPr txBox="1">
            <a:spLocks noChangeArrowheads="1"/>
          </p:cNvSpPr>
          <p:nvPr/>
        </p:nvSpPr>
        <p:spPr bwMode="auto">
          <a:xfrm>
            <a:off x="592138" y="1639888"/>
            <a:ext cx="8228334" cy="56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C00000"/>
                </a:solidFill>
              </a:rPr>
              <a:t>Dokumentární film V SÍTI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1600" dirty="0"/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Na minulém setkání ŠMP jsme diskutovali, pouštěli jsme si trailer, po spuštění premiéry jsme s tvůrci filmu navázali spolupráci – zúčastnili jsme se aktivně besedy po promítání filmu v kině v Kralupech nad </a:t>
            </a:r>
            <a:r>
              <a:rPr lang="cs-CZ" altLang="cs-CZ" sz="1800" dirty="0" smtClean="0"/>
              <a:t>Vltavou.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altLang="cs-CZ" sz="1800" dirty="0"/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V plánu byla i účast na projekci v dalších městech v rámci krajů, kde působíme (vybírali jsme města, kde jsou vaše školy) – bohužel s ohledem na nařízení Vlády k dalším projekcím již nedošlo – zatím </a:t>
            </a:r>
            <a:r>
              <a:rPr lang="cs-CZ" altLang="cs-CZ" sz="1800" dirty="0" smtClean="0"/>
              <a:t>vyčkáváme.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altLang="cs-CZ" sz="1800" dirty="0"/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Po první veřejné projekci pro ZŠ jsme vydali odborné stanovisko – bylo vám zasláno emailem, nyní je nadále dostupné na našem </a:t>
            </a:r>
            <a:r>
              <a:rPr lang="cs-CZ" altLang="cs-CZ" sz="1800" dirty="0" err="1"/>
              <a:t>Fcb</a:t>
            </a:r>
            <a:r>
              <a:rPr lang="cs-CZ" altLang="cs-CZ" sz="1800" dirty="0"/>
              <a:t> nebo na webových stránkách SEMIRAMIS: </a:t>
            </a:r>
            <a:r>
              <a:rPr lang="cs-CZ" sz="1800" dirty="0">
                <a:hlinkClick r:id="rId4"/>
              </a:rPr>
              <a:t>http://www.os-semiramis.cz/os-site/stanovisko-organizace-semiramis-z-u-k-filmu-v-siti/</a:t>
            </a:r>
            <a:endParaRPr lang="cs-CZ" altLang="cs-CZ" sz="1800" dirty="0"/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altLang="cs-CZ" sz="1100" b="1" dirty="0" smtClean="0"/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2400" dirty="0" smtClean="0"/>
              <a:t>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altLang="cs-CZ" sz="1600" dirty="0" smtClean="0"/>
          </a:p>
          <a:p>
            <a:pPr algn="just">
              <a:spcBef>
                <a:spcPct val="0"/>
              </a:spcBef>
              <a:defRPr/>
            </a:pPr>
            <a:endParaRPr lang="cs-CZ" altLang="cs-CZ" sz="1600" dirty="0" smtClean="0"/>
          </a:p>
        </p:txBody>
      </p:sp>
      <p:pic>
        <p:nvPicPr>
          <p:cNvPr id="6149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6354763"/>
            <a:ext cx="212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1760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5882" y="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ovéPole 7"/>
          <p:cNvSpPr txBox="1">
            <a:spLocks noChangeArrowheads="1"/>
          </p:cNvSpPr>
          <p:nvPr/>
        </p:nvSpPr>
        <p:spPr bwMode="auto">
          <a:xfrm>
            <a:off x="-1318730" y="331391"/>
            <a:ext cx="10440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b="1" dirty="0" smtClean="0">
                <a:solidFill>
                  <a:srgbClr val="FFFFFF"/>
                </a:solidFill>
                <a:latin typeface="+mj-lt"/>
              </a:rPr>
              <a:t>                    </a:t>
            </a:r>
            <a:r>
              <a:rPr lang="cs-CZ" sz="4000" b="1" dirty="0">
                <a:solidFill>
                  <a:srgbClr val="FFFFFF"/>
                </a:solidFill>
                <a:latin typeface="+mj-lt"/>
              </a:rPr>
              <a:t>Novinky v </a:t>
            </a:r>
            <a:r>
              <a:rPr lang="cs-CZ" sz="4000" b="1" dirty="0" smtClean="0">
                <a:solidFill>
                  <a:srgbClr val="FFFFFF"/>
                </a:solidFill>
                <a:latin typeface="+mj-lt"/>
              </a:rPr>
              <a:t>prevenci</a:t>
            </a:r>
            <a:endParaRPr lang="cs-CZ" altLang="cs-CZ" sz="4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628" name="TextovéPole 3"/>
          <p:cNvSpPr txBox="1">
            <a:spLocks noChangeArrowheads="1"/>
          </p:cNvSpPr>
          <p:nvPr/>
        </p:nvSpPr>
        <p:spPr bwMode="auto">
          <a:xfrm>
            <a:off x="-7911" y="1370806"/>
            <a:ext cx="8208963" cy="911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1800" dirty="0" smtClean="0">
              <a:latin typeface="+mj-lt"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u="sng" dirty="0" smtClean="0">
                <a:latin typeface="+mj-lt"/>
              </a:rPr>
              <a:t>Ze stanoviska: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altLang="cs-CZ" sz="1800" dirty="0" smtClean="0">
              <a:latin typeface="+mn-lt"/>
            </a:endParaRPr>
          </a:p>
          <a:p>
            <a:pPr lvl="2" algn="just">
              <a:spcBef>
                <a:spcPct val="0"/>
              </a:spcBef>
              <a:defRPr/>
            </a:pPr>
            <a:r>
              <a:rPr lang="cs-CZ" altLang="cs-CZ" sz="1800" dirty="0">
                <a:latin typeface="+mn-lt"/>
              </a:rPr>
              <a:t>V</a:t>
            </a:r>
            <a:r>
              <a:rPr lang="cs-CZ" altLang="cs-CZ" sz="1800" dirty="0" smtClean="0">
                <a:latin typeface="+mn-lt"/>
              </a:rPr>
              <a:t>nímáme </a:t>
            </a:r>
            <a:r>
              <a:rPr lang="cs-CZ" altLang="cs-CZ" sz="1800" b="1" dirty="0" smtClean="0">
                <a:latin typeface="+mn-lt"/>
              </a:rPr>
              <a:t>využitelnost snímku i pro prevenci na školách za předpokladu, že bude využíván jako doplněk </a:t>
            </a:r>
            <a:r>
              <a:rPr lang="cs-CZ" altLang="cs-CZ" sz="1800" dirty="0" smtClean="0">
                <a:latin typeface="+mn-lt"/>
              </a:rPr>
              <a:t>a budou na něj </a:t>
            </a:r>
            <a:r>
              <a:rPr lang="cs-CZ" altLang="cs-CZ" sz="1800" b="1" dirty="0" smtClean="0">
                <a:latin typeface="+mn-lt"/>
              </a:rPr>
              <a:t>navazovat nezbytné náležitosti </a:t>
            </a:r>
            <a:r>
              <a:rPr lang="cs-CZ" altLang="cs-CZ" sz="1800" dirty="0" smtClean="0">
                <a:latin typeface="+mn-lt"/>
              </a:rPr>
              <a:t>– diskuse s žáky o problematice, poskytnutí případné pomoci a kontaktů žákům i rodičům (sociální síť jste od nás rovněž obdrželi).</a:t>
            </a:r>
          </a:p>
          <a:p>
            <a:pPr marL="914400" lvl="2" indent="0" algn="just">
              <a:spcBef>
                <a:spcPct val="0"/>
              </a:spcBef>
              <a:buNone/>
              <a:defRPr/>
            </a:pPr>
            <a:endParaRPr lang="cs-CZ" altLang="cs-CZ" sz="1800" dirty="0" smtClean="0">
              <a:latin typeface="+mn-lt"/>
            </a:endParaRPr>
          </a:p>
          <a:p>
            <a:pPr lvl="2" algn="just">
              <a:spcBef>
                <a:spcPct val="0"/>
              </a:spcBef>
              <a:defRPr/>
            </a:pPr>
            <a:r>
              <a:rPr lang="cs-CZ" altLang="cs-CZ" sz="1800" dirty="0" smtClean="0">
                <a:latin typeface="+mn-lt"/>
              </a:rPr>
              <a:t>Doporučujeme zpracovanou </a:t>
            </a:r>
            <a:r>
              <a:rPr lang="cs-CZ" altLang="cs-CZ" sz="1800" b="1" dirty="0" smtClean="0">
                <a:latin typeface="+mn-lt"/>
              </a:rPr>
              <a:t>metodiku</a:t>
            </a:r>
            <a:r>
              <a:rPr lang="cs-CZ" altLang="cs-CZ" sz="1800" dirty="0" smtClean="0">
                <a:latin typeface="+mn-lt"/>
              </a:rPr>
              <a:t> pro práci s filmem (www.e-bezpeci.cz). </a:t>
            </a:r>
          </a:p>
          <a:p>
            <a:pPr marL="914400" lvl="2" indent="0" algn="just">
              <a:spcBef>
                <a:spcPct val="0"/>
              </a:spcBef>
              <a:buNone/>
              <a:defRPr/>
            </a:pPr>
            <a:endParaRPr lang="cs-CZ" altLang="cs-CZ" sz="1800" dirty="0" smtClean="0">
              <a:latin typeface="+mn-lt"/>
            </a:endParaRPr>
          </a:p>
          <a:p>
            <a:pPr lvl="2" algn="just">
              <a:spcBef>
                <a:spcPct val="0"/>
              </a:spcBef>
              <a:defRPr/>
            </a:pPr>
            <a:r>
              <a:rPr lang="cs-CZ" altLang="cs-CZ" sz="1800" dirty="0">
                <a:latin typeface="+mn-lt"/>
              </a:rPr>
              <a:t>D</a:t>
            </a:r>
            <a:r>
              <a:rPr lang="cs-CZ" altLang="cs-CZ" sz="1800" dirty="0" smtClean="0">
                <a:latin typeface="+mn-lt"/>
              </a:rPr>
              <a:t>oporučujeme k shlédnutí s žáky </a:t>
            </a:r>
            <a:r>
              <a:rPr lang="cs-CZ" altLang="cs-CZ" sz="1800" b="1" dirty="0" smtClean="0">
                <a:latin typeface="+mn-lt"/>
              </a:rPr>
              <a:t>verzi filmu V síti: za školou</a:t>
            </a:r>
            <a:r>
              <a:rPr lang="cs-CZ" altLang="cs-CZ" sz="1800" dirty="0" smtClean="0">
                <a:latin typeface="+mn-lt"/>
              </a:rPr>
              <a:t> (a to i pro žáky, kteří splňují věkový limit 15 let).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altLang="cs-CZ" sz="1800" dirty="0">
              <a:latin typeface="+mn-lt"/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cs-CZ" altLang="cs-CZ" sz="1800" dirty="0"/>
              <a:t>	</a:t>
            </a:r>
            <a:endParaRPr lang="cs-CZ" sz="1800" dirty="0" smtClean="0"/>
          </a:p>
          <a:p>
            <a:pPr marL="457200" lvl="1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sz="1600" dirty="0" smtClean="0"/>
          </a:p>
          <a:p>
            <a:pPr algn="just">
              <a:spcBef>
                <a:spcPct val="0"/>
              </a:spcBef>
              <a:defRPr/>
            </a:pPr>
            <a:endParaRPr lang="cs-CZ" altLang="cs-CZ" sz="2000" dirty="0" smtClean="0">
              <a:latin typeface="+mn-lt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/>
          </a:p>
          <a:p>
            <a:pPr algn="just">
              <a:spcBef>
                <a:spcPct val="0"/>
              </a:spcBef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2000" dirty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+mn-lt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600" dirty="0">
              <a:solidFill>
                <a:schemeClr val="tx2">
                  <a:lumMod val="60000"/>
                  <a:lumOff val="40000"/>
                </a:schemeClr>
              </a:solidFill>
              <a:latin typeface="Myriad Pro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600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600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600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600" dirty="0" smtClean="0">
              <a:solidFill>
                <a:srgbClr val="FF0000"/>
              </a:solidFill>
              <a:latin typeface="Myriad Pro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156504"/>
            <a:ext cx="2051720" cy="153879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4815" y="5156504"/>
            <a:ext cx="2051720" cy="15387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5" y="5156504"/>
            <a:ext cx="2051720" cy="15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5882" y="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ovéPole 7"/>
          <p:cNvSpPr txBox="1">
            <a:spLocks noChangeArrowheads="1"/>
          </p:cNvSpPr>
          <p:nvPr/>
        </p:nvSpPr>
        <p:spPr bwMode="auto">
          <a:xfrm>
            <a:off x="-1318730" y="331391"/>
            <a:ext cx="10440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b="1" dirty="0" smtClean="0">
                <a:solidFill>
                  <a:srgbClr val="FFFFFF"/>
                </a:solidFill>
                <a:latin typeface="+mj-lt"/>
              </a:rPr>
              <a:t>                    </a:t>
            </a:r>
            <a:r>
              <a:rPr lang="cs-CZ" sz="4000" b="1" dirty="0">
                <a:solidFill>
                  <a:srgbClr val="FFFFFF"/>
                </a:solidFill>
                <a:latin typeface="+mj-lt"/>
              </a:rPr>
              <a:t>Novinky v </a:t>
            </a:r>
            <a:r>
              <a:rPr lang="cs-CZ" sz="4000" b="1" dirty="0" smtClean="0">
                <a:solidFill>
                  <a:srgbClr val="FFFFFF"/>
                </a:solidFill>
                <a:latin typeface="+mj-lt"/>
              </a:rPr>
              <a:t>prevenci</a:t>
            </a:r>
            <a:endParaRPr lang="cs-CZ" altLang="cs-CZ" sz="4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628" name="TextovéPole 3"/>
          <p:cNvSpPr txBox="1">
            <a:spLocks noChangeArrowheads="1"/>
          </p:cNvSpPr>
          <p:nvPr/>
        </p:nvSpPr>
        <p:spPr bwMode="auto">
          <a:xfrm>
            <a:off x="-7911" y="1370806"/>
            <a:ext cx="5516015" cy="969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1800" dirty="0" smtClean="0">
              <a:latin typeface="+mn-lt"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dirty="0" smtClean="0">
                <a:latin typeface="+mn-lt"/>
              </a:rPr>
              <a:t>Tereza Berková a Sylvie </a:t>
            </a:r>
            <a:r>
              <a:rPr lang="cs-CZ" altLang="cs-CZ" sz="1800" dirty="0" err="1" smtClean="0">
                <a:latin typeface="+mn-lt"/>
              </a:rPr>
              <a:t>Stretti</a:t>
            </a:r>
            <a:r>
              <a:rPr lang="cs-CZ" altLang="cs-CZ" sz="1800" dirty="0" smtClean="0">
                <a:latin typeface="+mn-lt"/>
              </a:rPr>
              <a:t> z organizace Vigvam, která s námi spolupracujeme (pořádáme společný kurz Dítě a ztráta a Terka Berková byla dlouhé roky naší kolegyní </a:t>
            </a:r>
            <a:r>
              <a:rPr lang="cs-CZ" altLang="cs-CZ" sz="1800" dirty="0" smtClean="0">
                <a:latin typeface="+mn-lt"/>
                <a:sym typeface="Wingdings" panose="05000000000000000000" pitchFamily="2" charset="2"/>
              </a:rPr>
              <a:t>) vydaly skvěle zpracovaný dokument pro učitele, co dělat po návratu dětí do školy – velmi podrobné, konkrétní nápady, návody, zaměřeno i na pedagogy, nejen na děti – doporučuji, a posílám taktéž v balíčku s </a:t>
            </a:r>
            <a:r>
              <a:rPr lang="cs-CZ" altLang="cs-CZ" sz="1800" dirty="0" smtClean="0">
                <a:latin typeface="+mn-lt"/>
                <a:sym typeface="Wingdings" panose="05000000000000000000" pitchFamily="2" charset="2"/>
              </a:rPr>
              <a:t>materiály.</a:t>
            </a:r>
            <a:endParaRPr lang="cs-CZ" altLang="cs-CZ" sz="1800" dirty="0" smtClean="0">
              <a:latin typeface="+mn-lt"/>
              <a:sym typeface="Wingdings" panose="05000000000000000000" pitchFamily="2" charset="2"/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altLang="cs-CZ" sz="1800" dirty="0">
              <a:latin typeface="+mn-lt"/>
              <a:sym typeface="Wingdings" panose="05000000000000000000" pitchFamily="2" charset="2"/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altLang="cs-CZ" sz="1800" dirty="0" smtClean="0">
              <a:latin typeface="+mn-lt"/>
              <a:sym typeface="Wingdings" panose="05000000000000000000" pitchFamily="2" charset="2"/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altLang="cs-CZ" sz="1800" dirty="0" smtClean="0">
              <a:latin typeface="+mn-lt"/>
              <a:sym typeface="Wingdings" panose="05000000000000000000" pitchFamily="2" charset="2"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400" dirty="0" smtClean="0">
                <a:latin typeface="+mn-lt"/>
                <a:sym typeface="Wingdings" panose="05000000000000000000" pitchFamily="2" charset="2"/>
              </a:rPr>
              <a:t>Najdete ho i na webu: 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1400" dirty="0" smtClean="0">
              <a:latin typeface="+mn-lt"/>
              <a:sym typeface="Wingdings" panose="05000000000000000000" pitchFamily="2" charset="2"/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cs-CZ" sz="1400" dirty="0" smtClean="0">
                <a:latin typeface="+mn-lt"/>
                <a:hlinkClick r:id="rId4"/>
              </a:rPr>
              <a:t>https</a:t>
            </a:r>
            <a:r>
              <a:rPr lang="cs-CZ" sz="1400" dirty="0">
                <a:latin typeface="+mn-lt"/>
                <a:hlinkClick r:id="rId4"/>
              </a:rPr>
              <a:t>://www.skolkabambino.cz/files/az-se-sejdeme-ve-skole-krizove-plany.pdf</a:t>
            </a:r>
            <a:endParaRPr lang="cs-CZ" altLang="cs-CZ" sz="1400" dirty="0">
              <a:latin typeface="+mn-lt"/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cs-CZ" altLang="cs-CZ" sz="1800" dirty="0">
                <a:latin typeface="+mn-lt"/>
              </a:rPr>
              <a:t>	</a:t>
            </a:r>
            <a:endParaRPr lang="cs-CZ" sz="1800" dirty="0" smtClean="0">
              <a:latin typeface="+mn-lt"/>
            </a:endParaRPr>
          </a:p>
          <a:p>
            <a:pPr marL="457200" lvl="1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sz="1600" dirty="0" smtClean="0"/>
          </a:p>
          <a:p>
            <a:pPr algn="just">
              <a:spcBef>
                <a:spcPct val="0"/>
              </a:spcBef>
              <a:defRPr/>
            </a:pPr>
            <a:endParaRPr lang="cs-CZ" altLang="cs-CZ" sz="2000" dirty="0" smtClean="0">
              <a:latin typeface="+mn-lt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/>
          </a:p>
          <a:p>
            <a:pPr algn="just">
              <a:spcBef>
                <a:spcPct val="0"/>
              </a:spcBef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 smtClean="0"/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2000" dirty="0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+mn-lt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600" dirty="0">
              <a:solidFill>
                <a:schemeClr val="tx2">
                  <a:lumMod val="60000"/>
                  <a:lumOff val="40000"/>
                </a:schemeClr>
              </a:solidFill>
              <a:latin typeface="Myriad Pro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600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600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600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600" dirty="0" smtClean="0">
              <a:solidFill>
                <a:srgbClr val="FF0000"/>
              </a:solidFill>
              <a:latin typeface="Myriad Pro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26" y="1628775"/>
            <a:ext cx="3384376" cy="40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-15416" y="-53144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ovéPole 7"/>
          <p:cNvSpPr txBox="1">
            <a:spLocks noChangeArrowheads="1"/>
          </p:cNvSpPr>
          <p:nvPr/>
        </p:nvSpPr>
        <p:spPr bwMode="auto">
          <a:xfrm>
            <a:off x="-1524001" y="-132896"/>
            <a:ext cx="10440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b="1" dirty="0" smtClean="0">
                <a:solidFill>
                  <a:srgbClr val="FFFFFF"/>
                </a:solidFill>
                <a:latin typeface="+mj-lt"/>
              </a:rPr>
              <a:t>                    </a:t>
            </a:r>
            <a:r>
              <a:rPr lang="cs-CZ" sz="4000" b="1" dirty="0" smtClean="0">
                <a:solidFill>
                  <a:srgbClr val="FFFFFF"/>
                </a:solidFill>
                <a:latin typeface="+mj-lt"/>
              </a:rPr>
              <a:t>Novinky v SEMIRAMIS z. </a:t>
            </a:r>
            <a:r>
              <a:rPr lang="cs-CZ" sz="4000" b="1" dirty="0" err="1" smtClean="0">
                <a:solidFill>
                  <a:srgbClr val="FFFFFF"/>
                </a:solidFill>
                <a:latin typeface="+mj-lt"/>
              </a:rPr>
              <a:t>ú.</a:t>
            </a:r>
            <a:endParaRPr lang="cs-CZ" altLang="cs-CZ" sz="40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7412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6378575"/>
            <a:ext cx="212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3"/>
          <p:cNvSpPr txBox="1">
            <a:spLocks noChangeArrowheads="1"/>
          </p:cNvSpPr>
          <p:nvPr/>
        </p:nvSpPr>
        <p:spPr bwMode="auto">
          <a:xfrm>
            <a:off x="323528" y="1254095"/>
            <a:ext cx="8089403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Otevření </a:t>
            </a:r>
            <a:r>
              <a:rPr lang="cs-CZ" sz="1800" b="1" dirty="0">
                <a:solidFill>
                  <a:srgbClr val="C00000"/>
                </a:solidFill>
                <a:latin typeface="+mn-lt"/>
              </a:rPr>
              <a:t>NZDM v Mnichově Hradišti </a:t>
            </a:r>
            <a:r>
              <a:rPr lang="cs-CZ" sz="1800" dirty="0" smtClean="0">
                <a:latin typeface="+mn-lt"/>
              </a:rPr>
              <a:t>– od března provoz </a:t>
            </a:r>
            <a:r>
              <a:rPr lang="cs-CZ" sz="1800" dirty="0">
                <a:latin typeface="+mn-lt"/>
              </a:rPr>
              <a:t>oficiálně </a:t>
            </a:r>
            <a:r>
              <a:rPr lang="cs-CZ" sz="1800" dirty="0" smtClean="0">
                <a:latin typeface="+mn-lt"/>
              </a:rPr>
              <a:t>zahájen. Brzy na to provoz bohužel přerušen kvůli vládním omezením v souvislosti s </a:t>
            </a:r>
            <a:r>
              <a:rPr lang="cs-CZ" sz="1800" dirty="0" err="1" smtClean="0">
                <a:latin typeface="+mn-lt"/>
              </a:rPr>
              <a:t>koronavirem</a:t>
            </a:r>
            <a:r>
              <a:rPr lang="cs-CZ" sz="1800" dirty="0" smtClean="0">
                <a:latin typeface="+mn-lt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sz="1800" dirty="0" smtClean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latin typeface="+mn-lt"/>
              </a:rPr>
              <a:t>Ze stejného důvodu je omezen i </a:t>
            </a:r>
            <a:r>
              <a:rPr lang="cs-CZ" sz="1800" b="1" dirty="0" smtClean="0">
                <a:latin typeface="+mn-lt"/>
              </a:rPr>
              <a:t>provoz poradenské činnosti</a:t>
            </a:r>
            <a:r>
              <a:rPr lang="cs-CZ" sz="1800" dirty="0" smtClean="0">
                <a:latin typeface="+mn-lt"/>
              </a:rPr>
              <a:t>, která probíhá </a:t>
            </a:r>
            <a:r>
              <a:rPr lang="cs-CZ" sz="1800" b="1" dirty="0" smtClean="0">
                <a:latin typeface="+mn-lt"/>
              </a:rPr>
              <a:t>ve Volnočasovém centru v Mnichově </a:t>
            </a:r>
            <a:r>
              <a:rPr lang="cs-CZ" sz="1800" b="1" dirty="0" smtClean="0">
                <a:latin typeface="+mn-lt"/>
              </a:rPr>
              <a:t>Hradišti.</a:t>
            </a:r>
            <a:endParaRPr lang="cs-CZ" sz="1800" b="1" dirty="0" smtClean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sz="1800" dirty="0" smtClean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r>
              <a:rPr lang="cs-CZ" sz="1800" dirty="0" smtClean="0">
                <a:latin typeface="+mn-lt"/>
                <a:sym typeface="Wingdings" panose="05000000000000000000" pitchFamily="2" charset="2"/>
              </a:rPr>
              <a:t>Obě služby možno kontaktovat telefonicky/emailem/využít </a:t>
            </a:r>
            <a:r>
              <a:rPr lang="cs-CZ" sz="1800" dirty="0" smtClean="0">
                <a:latin typeface="+mn-lt"/>
                <a:sym typeface="Wingdings" panose="05000000000000000000" pitchFamily="2" charset="2"/>
              </a:rPr>
              <a:t>Skype.</a:t>
            </a:r>
            <a:endParaRPr lang="cs-CZ" sz="1800" dirty="0" smtClean="0">
              <a:latin typeface="+mn-lt"/>
              <a:sym typeface="Wingdings" panose="05000000000000000000" pitchFamily="2" charset="2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sz="1800" dirty="0" smtClean="0">
              <a:latin typeface="+mn-lt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r>
              <a:rPr lang="cs-CZ" sz="18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Poradenské služby</a:t>
            </a:r>
            <a:r>
              <a:rPr lang="cs-CZ" sz="180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v Mnichově Hradišti </a:t>
            </a:r>
            <a:r>
              <a:rPr lang="cs-CZ" sz="1800" dirty="0" smtClean="0">
                <a:latin typeface="+mn-lt"/>
                <a:sym typeface="Wingdings" panose="05000000000000000000" pitchFamily="2" charset="2"/>
              </a:rPr>
              <a:t>se v rovině online komunikace drží, lze i individuální konzultace, poradenství, krizovou intervenci, domlouvat termíny aj. – odkazujte na garanta služby </a:t>
            </a:r>
            <a:r>
              <a:rPr lang="cs-CZ" sz="1800" b="1" dirty="0" smtClean="0">
                <a:latin typeface="+mn-lt"/>
                <a:sym typeface="Wingdings" panose="05000000000000000000" pitchFamily="2" charset="2"/>
              </a:rPr>
              <a:t>Terezu Müllerovou: tel. 733 184 </a:t>
            </a:r>
            <a:r>
              <a:rPr lang="cs-CZ" sz="1800" b="1" dirty="0" smtClean="0">
                <a:latin typeface="+mn-lt"/>
                <a:sym typeface="Wingdings" panose="05000000000000000000" pitchFamily="2" charset="2"/>
              </a:rPr>
              <a:t>995.</a:t>
            </a:r>
            <a:endParaRPr lang="cs-CZ" sz="1800" b="1" dirty="0" smtClean="0">
              <a:latin typeface="+mn-lt"/>
              <a:sym typeface="Wingdings" panose="05000000000000000000" pitchFamily="2" charset="2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sz="1800" b="1" dirty="0" smtClean="0">
              <a:latin typeface="+mn-lt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Terénní sociální služby pro děti a mládež v Nymburce  </a:t>
            </a:r>
            <a:r>
              <a:rPr lang="cs-CZ" sz="1800" dirty="0" smtClean="0">
                <a:latin typeface="+mn-lt"/>
                <a:sym typeface="Wingdings" panose="05000000000000000000" pitchFamily="2" charset="2"/>
              </a:rPr>
              <a:t>- viz leták </a:t>
            </a:r>
            <a:r>
              <a:rPr lang="cs-CZ" sz="1800" dirty="0" smtClean="0">
                <a:latin typeface="+mn-lt"/>
                <a:sym typeface="Wingdings" panose="05000000000000000000" pitchFamily="2" charset="2"/>
              </a:rPr>
              <a:t>níže.</a:t>
            </a:r>
            <a:endParaRPr lang="cs-CZ" sz="1800" dirty="0" smtClean="0">
              <a:latin typeface="+mn-lt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endParaRPr lang="cs-CZ" sz="1800" dirty="0">
              <a:latin typeface="+mn-lt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sz="1800" dirty="0" smtClean="0">
              <a:latin typeface="+mn-lt"/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altLang="cs-CZ" sz="1400" dirty="0">
              <a:latin typeface="+mn-lt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800" dirty="0" smtClean="0">
              <a:latin typeface="Calibri základní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endParaRPr lang="cs-CZ" altLang="cs-CZ" sz="1800" dirty="0" smtClean="0">
              <a:solidFill>
                <a:srgbClr val="FF0000"/>
              </a:solidFill>
              <a:latin typeface="Calibri základní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600" dirty="0" smtClean="0">
              <a:solidFill>
                <a:srgbClr val="FF0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ový bublinový popisek 2"/>
          <p:cNvSpPr/>
          <p:nvPr/>
        </p:nvSpPr>
        <p:spPr>
          <a:xfrm>
            <a:off x="323528" y="260648"/>
            <a:ext cx="2808312" cy="1584176"/>
          </a:xfrm>
          <a:prstGeom prst="wedgeRectCallout">
            <a:avLst>
              <a:gd name="adj1" fmla="val 82685"/>
              <a:gd name="adj2" fmla="val 103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 Klub v Mnichově Hradišti: „myší dírou“ vedle obchodu z náměstí – poté po levé ruce schody nahoru…</a:t>
            </a:r>
            <a:endParaRPr lang="cs-CZ" dirty="0"/>
          </a:p>
        </p:txBody>
      </p:sp>
      <p:sp>
        <p:nvSpPr>
          <p:cNvPr id="4" name="Obdélníkový bublinový popisek 3"/>
          <p:cNvSpPr/>
          <p:nvPr/>
        </p:nvSpPr>
        <p:spPr>
          <a:xfrm>
            <a:off x="319077" y="5157192"/>
            <a:ext cx="3456384" cy="1512168"/>
          </a:xfrm>
          <a:prstGeom prst="wedgeRectCallout">
            <a:avLst>
              <a:gd name="adj1" fmla="val 60442"/>
              <a:gd name="adj2" fmla="val -10644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Aktuální provozní doba vždy po telefonické domluvě – pravidelný provoz bude obnoven na základě vládních nařízení pravděpodobně v průběhu měsíců května/června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4849354" cy="6858000"/>
          </a:xfrm>
          <a:prstGeom prst="rect">
            <a:avLst/>
          </a:prstGeom>
        </p:spPr>
      </p:pic>
      <p:sp>
        <p:nvSpPr>
          <p:cNvPr id="3" name="Obdélníkový bublinový popisek 2"/>
          <p:cNvSpPr/>
          <p:nvPr/>
        </p:nvSpPr>
        <p:spPr>
          <a:xfrm>
            <a:off x="5724128" y="260648"/>
            <a:ext cx="3096344" cy="2592288"/>
          </a:xfrm>
          <a:prstGeom prst="wedgeRectCallout">
            <a:avLst>
              <a:gd name="adj1" fmla="val -76742"/>
              <a:gd name="adj2" fmla="val 86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MNICHOVO HRADIŠTĚ:</a:t>
            </a:r>
          </a:p>
          <a:p>
            <a:pPr algn="ctr"/>
            <a:r>
              <a:rPr lang="cs-CZ" dirty="0" smtClean="0"/>
              <a:t>Letáček můžete předávat rodičům/dětem – poradenské služby lze již nyní v omezené formě opět využívat nebo lze domlouvat termíny na  následující týdny – vždy je nutné předchozí telefonická domluva.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08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>
            <a:fillRect/>
          </a:stretch>
        </p:blipFill>
        <p:spPr bwMode="auto">
          <a:xfrm>
            <a:off x="-15416" y="-53144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ovéPole 7"/>
          <p:cNvSpPr txBox="1">
            <a:spLocks noChangeArrowheads="1"/>
          </p:cNvSpPr>
          <p:nvPr/>
        </p:nvSpPr>
        <p:spPr bwMode="auto">
          <a:xfrm>
            <a:off x="-1620688" y="-243408"/>
            <a:ext cx="10440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b="1" dirty="0" smtClean="0">
                <a:solidFill>
                  <a:srgbClr val="FFFFFF"/>
                </a:solidFill>
                <a:latin typeface="+mj-lt"/>
              </a:rPr>
              <a:t>                   </a:t>
            </a:r>
            <a:r>
              <a:rPr lang="cs-CZ" sz="28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3600" b="1" dirty="0" smtClean="0">
                <a:solidFill>
                  <a:srgbClr val="FFFFFF"/>
                </a:solidFill>
                <a:latin typeface="+mj-lt"/>
              </a:rPr>
              <a:t>Novinky v SEMIRAMIS z. </a:t>
            </a:r>
            <a:r>
              <a:rPr lang="cs-CZ" sz="3600" b="1" dirty="0" err="1" smtClean="0">
                <a:solidFill>
                  <a:srgbClr val="FFFFFF"/>
                </a:solidFill>
                <a:latin typeface="+mj-lt"/>
              </a:rPr>
              <a:t>ú.</a:t>
            </a:r>
            <a:r>
              <a:rPr lang="cs-CZ" sz="3600" b="1" dirty="0" smtClean="0">
                <a:solidFill>
                  <a:srgbClr val="FFFFFF"/>
                </a:solidFill>
                <a:latin typeface="+mj-lt"/>
              </a:rPr>
              <a:t> – nouzový stav</a:t>
            </a:r>
            <a:endParaRPr lang="cs-CZ" altLang="cs-CZ" sz="36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7412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6378575"/>
            <a:ext cx="212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3"/>
          <p:cNvSpPr txBox="1">
            <a:spLocks noChangeArrowheads="1"/>
          </p:cNvSpPr>
          <p:nvPr/>
        </p:nvSpPr>
        <p:spPr bwMode="auto">
          <a:xfrm>
            <a:off x="227012" y="973672"/>
            <a:ext cx="8689975" cy="65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sz="1800" dirty="0" smtClean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latin typeface="+mn-lt"/>
              </a:rPr>
              <a:t>Přerušení provozu škol – a tím pádem </a:t>
            </a:r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zrušení naplánovaných setkání primární prevence </a:t>
            </a:r>
            <a:r>
              <a:rPr lang="cs-CZ" sz="1800" dirty="0" smtClean="0">
                <a:latin typeface="+mn-lt"/>
              </a:rPr>
              <a:t>(neodjelo se cca 230 bloků Programu DPP</a:t>
            </a:r>
            <a:r>
              <a:rPr lang="cs-CZ" sz="1800" dirty="0" smtClean="0">
                <a:latin typeface="+mn-lt"/>
              </a:rPr>
              <a:t>!).</a:t>
            </a:r>
            <a:endParaRPr lang="cs-CZ" sz="1800" dirty="0" smtClean="0">
              <a:latin typeface="+mn-lt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sz="1800" dirty="0" smtClean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I v té době jsme se snažili být s vámi byli stále v kontaktu alespoň prostřednictvím emailu a sociálních sítí, a dále jsme se věnovali preventivním aktivitám, jenom jinou formou.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sz="1800" dirty="0" smtClean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latin typeface="+mn-lt"/>
              </a:rPr>
              <a:t>Stále jsme aktivně pracovali, působili jsme na celostátní úrovni a iniciovali jsme odbornou diskusi o situaci na školách po jejich znovuotevření. Věnovali jsme se pojmenování situací, ve kterých se děti a mladí lidé v době nouzového stavu nachází z pohledu rizikového chování. Predikujeme dopad této situace na klima ve školách, na vztahy mezi žáky ve třídách a také dopad na Vás a ostatní pedagogy, kteří budete s žáky pracovat. (Jsme v aktivním kontaktu s MŠMT, RVKPP atd.)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sz="1800" dirty="0" smtClean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latin typeface="+mn-lt"/>
              </a:rPr>
              <a:t>Na základě toho jsme s Vámi komunikovali a kontaktovali Vás s nabídkou pomoci a podpory.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sz="1800" dirty="0">
              <a:latin typeface="+mn-lt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sz="1800" dirty="0" smtClean="0">
              <a:latin typeface="+mn-lt"/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cs-CZ" altLang="cs-CZ" sz="1400" dirty="0">
              <a:latin typeface="+mn-lt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800" dirty="0" smtClean="0">
              <a:latin typeface="Calibri základní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endParaRPr lang="cs-CZ" altLang="cs-CZ" sz="1800" dirty="0" smtClean="0">
              <a:solidFill>
                <a:srgbClr val="FF0000"/>
              </a:solidFill>
              <a:latin typeface="Calibri základní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600" dirty="0" smtClean="0">
              <a:solidFill>
                <a:srgbClr val="FF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CABE23FDCE14B9CCF6A01ADAB6B4A" ma:contentTypeVersion="9" ma:contentTypeDescription="Create a new document." ma:contentTypeScope="" ma:versionID="b1d975497c4023653f72e8a6f78747dc">
  <xsd:schema xmlns:xsd="http://www.w3.org/2001/XMLSchema" xmlns:xs="http://www.w3.org/2001/XMLSchema" xmlns:p="http://schemas.microsoft.com/office/2006/metadata/properties" xmlns:ns2="c69f0942-bbcc-43ac-a2d3-60ee21480027" xmlns:ns3="8a38a5a6-2dd9-400e-ab4a-3bfebd44c614" targetNamespace="http://schemas.microsoft.com/office/2006/metadata/properties" ma:root="true" ma:fieldsID="68276cb895c80ca511403bdfac7a5eab" ns2:_="" ns3:_="">
    <xsd:import namespace="c69f0942-bbcc-43ac-a2d3-60ee21480027"/>
    <xsd:import namespace="8a38a5a6-2dd9-400e-ab4a-3bfebd44c61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f0942-bbcc-43ac-a2d3-60ee214800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8a5a6-2dd9-400e-ab4a-3bfebd44c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5E9585-6DF8-4DE0-9527-1D53AECD3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9f0942-bbcc-43ac-a2d3-60ee21480027"/>
    <ds:schemaRef ds:uri="8a38a5a6-2dd9-400e-ab4a-3bfebd44c6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B856F5-DBF2-44BC-966B-C31730868315}">
  <ds:schemaRefs>
    <ds:schemaRef ds:uri="http://purl.org/dc/elements/1.1/"/>
    <ds:schemaRef ds:uri="http://schemas.microsoft.com/office/2006/documentManagement/types"/>
    <ds:schemaRef ds:uri="http://purl.org/dc/terms/"/>
    <ds:schemaRef ds:uri="c69f0942-bbcc-43ac-a2d3-60ee21480027"/>
    <ds:schemaRef ds:uri="8a38a5a6-2dd9-400e-ab4a-3bfebd44c614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22961</TotalTime>
  <Words>1965</Words>
  <Application>Microsoft Office PowerPoint</Application>
  <PresentationFormat>Předvádění na obrazovce (4:3)</PresentationFormat>
  <Paragraphs>263</Paragraphs>
  <Slides>24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základní</vt:lpstr>
      <vt:lpstr>Myriad Pro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Luke</dc:creator>
  <cp:lastModifiedBy>Lucie Prokopová</cp:lastModifiedBy>
  <cp:revision>364</cp:revision>
  <cp:lastPrinted>2019-12-16T07:35:14Z</cp:lastPrinted>
  <dcterms:created xsi:type="dcterms:W3CDTF">2011-04-06T12:16:07Z</dcterms:created>
  <dcterms:modified xsi:type="dcterms:W3CDTF">2020-05-11T12:57:43Z</dcterms:modified>
</cp:coreProperties>
</file>