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432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390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403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34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539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740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190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1942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797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348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26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F113-55F2-4AF7-94F2-E672ACF3CF97}" type="datetimeFigureOut">
              <a:rPr lang="cs-CZ" smtClean="0"/>
              <a:pPr/>
              <a:t>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6DB4F-5C87-459F-B0FE-281D78BD54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114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8083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Vyhodnocení dotazníkového šetření potřeb vzdělávání v rámci MAP </a:t>
            </a:r>
            <a:r>
              <a:rPr lang="cs-CZ" dirty="0" err="1" smtClean="0">
                <a:solidFill>
                  <a:srgbClr val="C00000"/>
                </a:solidFill>
              </a:rPr>
              <a:t>Mnichovohradišťsko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4324454"/>
            <a:ext cx="76328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400" b="1" dirty="0" smtClean="0"/>
              <a:t>Pracovní skupina 9.3.2017</a:t>
            </a:r>
          </a:p>
          <a:p>
            <a:pPr algn="ctr"/>
            <a:endParaRPr lang="cs-CZ" dirty="0"/>
          </a:p>
          <a:p>
            <a:pPr algn="ctr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7371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3312368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Osloveny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byly všechny MŠ 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ZŠ v 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ORP Mnichovo Hradiště,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dále Gymnázium, ZUŠ, Klub dětí a mládeže, Knihovna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 Mnichově Hradišti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a Městské muzeum v Mnichově Hradišti –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všichni odpověděli (někteří na základě opětovného </a:t>
            </a:r>
            <a:r>
              <a:rPr lang="cs-CZ" sz="2000" dirty="0" err="1">
                <a:solidFill>
                  <a:schemeClr val="accent6">
                    <a:lumMod val="50000"/>
                  </a:schemeClr>
                </a:solidFill>
              </a:rPr>
              <a:t>tel.kontaktu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).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2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Dále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bylo osloveno dalších 25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osob z řad rodičů a učitelů –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odpovědělo 7. </a:t>
            </a:r>
            <a:br>
              <a:rPr lang="cs-CZ" sz="2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Celkem jsme tedy získali 25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odpovědí – 5 MŠ, 8 ZŠ, Gymnázium, ZUŠ, KDM, muzeum MH, knihovna MH, 7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rodičů a učitelů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2000" dirty="0">
                <a:solidFill>
                  <a:schemeClr val="accent6">
                    <a:lumMod val="50000"/>
                  </a:schemeClr>
                </a:solidFill>
              </a:rPr>
            </a:b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96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0"/>
            <a:ext cx="8134672" cy="5157192"/>
          </a:xfrm>
        </p:spPr>
        <p:txBody>
          <a:bodyPr>
            <a:normAutofit/>
          </a:bodyPr>
          <a:lstStyle/>
          <a:p>
            <a:pPr defTabSz="540000"/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Témata vzdělávání</a:t>
            </a:r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respondenti mohli označit max. 5 témat a uvést komentář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5625491"/>
              </p:ext>
            </p:extLst>
          </p:nvPr>
        </p:nvGraphicFramePr>
        <p:xfrm>
          <a:off x="323527" y="1988840"/>
          <a:ext cx="8301608" cy="4609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308"/>
                <a:gridCol w="524093"/>
                <a:gridCol w="4701207"/>
              </a:tblGrid>
              <a:tr h="39997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Téma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Zájem 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Komentář, zpřesnění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586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Kvalifikační kurzy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Instruktor pro vodácký kurz; ICT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06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Metodika a didaktika jednotlivých předmětů (CEJ, MAT, CJ…, novinky, inspirace…)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Ukázkové hodiny; především novinky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2586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Muzejní, galerijní, volnočasová pedagogika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Více programů pro malé děti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5172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Prevence syndromu vyhoření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Vzhledem k průměrnému věku pedagog. sboru a nátlaku ze všech stran (rodiče, změny právních norem, ...); jak sladit pracovní a rodinný život 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2586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Supervize, </a:t>
                      </a:r>
                      <a:r>
                        <a:rPr lang="cs-CZ" sz="1200" baseline="0" dirty="0" err="1">
                          <a:solidFill>
                            <a:schemeClr val="tx1"/>
                          </a:solidFill>
                          <a:effectLst/>
                        </a:rPr>
                        <a:t>koučing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cs-CZ" sz="1200" baseline="0" dirty="0" err="1">
                          <a:solidFill>
                            <a:schemeClr val="tx1"/>
                          </a:solidFill>
                          <a:effectLst/>
                        </a:rPr>
                        <a:t>mentoring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2586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Motivace (žák, návštěvník…)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Něco o vnitřní motivaci dětí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1725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Dobré vztahy – práce se skupinou (dynamika skupiny, komunikační situace, agrese…)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Ale také práce s jednotlivcem, když je třeba řešit něco individuálně s jedním žákem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06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Nadaní žáci/děti (práce s nimi ve formálním i neformálním vzdělávání)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521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Děti/žáci se specifickými vzdělávacími potřebami (práce s nimi ve formálním i neformálním vzdělávání)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Návštěvy poraden, ukázky práce s dětmi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8521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Zapojení veřejnosti – rodičů, prezentace, propagace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Nápady k čemu přizvat a jakým způsobem zapojovat rodiče + více seznamovat veřejnost (všechny možné způsoby) s fungováním školy a s učiteli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106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Trendy ve formálním i neformálním vzdělávání (okénko do budoucnosti)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  <a:effectLst/>
                        </a:rPr>
                        <a:t>Sdílení zkušeností</a:t>
                      </a:r>
                      <a:endParaRPr lang="cs-CZ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6" marR="6465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4322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0"/>
            <a:ext cx="8134672" cy="5157192"/>
          </a:xfrm>
        </p:spPr>
        <p:txBody>
          <a:bodyPr>
            <a:normAutofit/>
          </a:bodyPr>
          <a:lstStyle/>
          <a:p>
            <a:pPr defTabSz="540000"/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Formy vzdělávání</a:t>
            </a:r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respondenti mohli označit max. 5 prioritních forem a uvést komentář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2019400"/>
              </p:ext>
            </p:extLst>
          </p:nvPr>
        </p:nvGraphicFramePr>
        <p:xfrm>
          <a:off x="467544" y="1916832"/>
          <a:ext cx="8219256" cy="4666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5925"/>
                <a:gridCol w="580539"/>
                <a:gridCol w="4042792"/>
              </a:tblGrid>
              <a:tr h="252959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Forma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Zájem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Komentář, zpřesnění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56509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Beseda, přednáška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Nabízíme účast na našich přednáškách : Mgr.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Mílková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, Dr.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Sassmannshausen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, Bc.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Kalpakcis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...atd.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8254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Workshop, seminář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Poslouchat, ale také pracovat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56509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Kurzy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Výstupem by musel být certifikát, který je nějakým způsobem využitelný – jinak lze těžko očekávat pravidelnou účast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8254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Supervize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56509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Letní škola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Např. nácvik relaxačních metod jako prevence syndromu vyhoření, ideálně ve spojení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s návštěvou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inspirativního místa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7542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Setkání nad kávou a vybraným tématem (bez konkrétního hosta)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Setkání např. vedoucích pracovnic MŠ; vzájemné sdílení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7542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Výjezd na inspirativní místa (škola, muzeum, galerie, DDM, SVP…)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Do knihoven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8254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Návštěvy za inspirací na školách v rámci ORP MH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8254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Místní konference o vzdělávání formálním i neformálním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I pro nepedagogickou veřejnost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5917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Další příležitosti pro setkávání (společná prezentace všech vzdělávacích aktérů na určitém místě – např. 1x ročně)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10" marR="6528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483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  <a:t>Nápady na konkrétní DVPP, lektory apod. (1)</a:t>
            </a:r>
            <a:b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200" dirty="0" smtClean="0">
                <a:solidFill>
                  <a:srgbClr val="7030A0"/>
                </a:solidFill>
              </a:rPr>
              <a:t>8 respondentů napsalo konkrétní nápady</a:t>
            </a:r>
            <a:br>
              <a:rPr lang="cs-CZ" sz="2200" dirty="0" smtClean="0">
                <a:solidFill>
                  <a:srgbClr val="7030A0"/>
                </a:solidFill>
              </a:rPr>
            </a:br>
            <a:endParaRPr lang="cs-CZ" sz="22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848872" cy="5184576"/>
          </a:xfrm>
        </p:spPr>
        <p:txBody>
          <a:bodyPr>
            <a:noAutofit/>
          </a:bodyPr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Čtení s </a:t>
            </a:r>
            <a:r>
              <a:rPr lang="cs-CZ" sz="1600" dirty="0" err="1" smtClean="0">
                <a:solidFill>
                  <a:schemeClr val="tx1"/>
                </a:solidFill>
              </a:rPr>
              <a:t>nečtenáři</a:t>
            </a:r>
            <a:r>
              <a:rPr lang="cs-CZ" sz="1600" dirty="0" smtClean="0">
                <a:solidFill>
                  <a:schemeClr val="tx1"/>
                </a:solidFill>
              </a:rPr>
              <a:t> (Květa </a:t>
            </a:r>
            <a:r>
              <a:rPr lang="cs-CZ" sz="1600" dirty="0" err="1" smtClean="0">
                <a:solidFill>
                  <a:schemeClr val="tx1"/>
                </a:solidFill>
              </a:rPr>
              <a:t>Krüger</a:t>
            </a:r>
            <a:r>
              <a:rPr lang="cs-CZ" sz="1600" dirty="0" smtClean="0">
                <a:solidFill>
                  <a:schemeClr val="tx1"/>
                </a:solidFill>
              </a:rPr>
              <a:t>, Kateřina Šafránková)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Kurz první pomoci (pí </a:t>
            </a:r>
            <a:r>
              <a:rPr lang="cs-CZ" sz="1600" dirty="0" err="1" smtClean="0">
                <a:solidFill>
                  <a:schemeClr val="tx1"/>
                </a:solidFill>
              </a:rPr>
              <a:t>Mydlářová</a:t>
            </a:r>
            <a:r>
              <a:rPr lang="cs-CZ" sz="1600" dirty="0" smtClean="0">
                <a:solidFill>
                  <a:schemeClr val="tx1"/>
                </a:solidFill>
              </a:rPr>
              <a:t> z Mnichova Hradiště)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Jóga a relaxace (využití ve formálním – neformálním vzdělávání)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Podpůrná opatření prvního stupně – konkrétní nápady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Práce s nadanými žáky – konkrétní nápady, …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Nové trendy, výzvy ve vzdělávání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Práce s dokumentárním filmem, rolovými hrami, divadlo </a:t>
            </a:r>
            <a:r>
              <a:rPr lang="cs-CZ" sz="1600" dirty="0" err="1" smtClean="0">
                <a:solidFill>
                  <a:schemeClr val="tx1"/>
                </a:solidFill>
              </a:rPr>
              <a:t>forum</a:t>
            </a:r>
            <a:r>
              <a:rPr lang="cs-CZ" sz="1600" dirty="0" smtClean="0">
                <a:solidFill>
                  <a:schemeClr val="tx1"/>
                </a:solidFill>
              </a:rPr>
              <a:t>, metody dramatické výchovy v formálním i neformálním vzdělávání – Vlasta </a:t>
            </a:r>
            <a:r>
              <a:rPr lang="cs-CZ" sz="1600" dirty="0" err="1" smtClean="0">
                <a:solidFill>
                  <a:schemeClr val="tx1"/>
                </a:solidFill>
              </a:rPr>
              <a:t>Vyčichlová</a:t>
            </a:r>
            <a:r>
              <a:rPr lang="cs-CZ" sz="1600" dirty="0" smtClean="0">
                <a:solidFill>
                  <a:schemeClr val="tx1"/>
                </a:solidFill>
              </a:rPr>
              <a:t/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Jak (se) efektivně učit? – jak funguje náš mozek, jak funguje naše motivace apod.  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Dubec, Matula – komunikace, fungování mozku při komunikaci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Jaroslava Budíková – práce s ADHD, SPU,…</a:t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>Výjezd do Litomyšle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rgbClr val="002060"/>
                </a:solidFill>
              </a:rPr>
              <a:t>Sdílení </a:t>
            </a:r>
            <a:r>
              <a:rPr lang="cs-CZ" sz="1600" dirty="0">
                <a:solidFill>
                  <a:srgbClr val="002060"/>
                </a:solidFill>
              </a:rPr>
              <a:t>dobré praxe o programu Skutečně zdravá škola (např. MŠ V Oboře Kosmonosy)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PhDr. Margit </a:t>
            </a:r>
            <a:r>
              <a:rPr lang="cs-CZ" sz="1600" dirty="0" err="1">
                <a:solidFill>
                  <a:srgbClr val="002060"/>
                </a:solidFill>
              </a:rPr>
              <a:t>Slimáková</a:t>
            </a:r>
            <a:r>
              <a:rPr lang="cs-CZ" sz="1600" dirty="0">
                <a:solidFill>
                  <a:srgbClr val="002060"/>
                </a:solidFill>
              </a:rPr>
              <a:t>, Ph.D. (komerčně a odborně nezávislá specialistka na zdravotní prevenci a výživu; jedna z </a:t>
            </a:r>
            <a:r>
              <a:rPr lang="cs-CZ" sz="1600" dirty="0" err="1">
                <a:solidFill>
                  <a:srgbClr val="002060"/>
                </a:solidFill>
              </a:rPr>
              <a:t>garantek</a:t>
            </a:r>
            <a:r>
              <a:rPr lang="cs-CZ" sz="1600" dirty="0">
                <a:solidFill>
                  <a:srgbClr val="002060"/>
                </a:solidFill>
              </a:rPr>
              <a:t> programu Skutečně zdravá škola)</a:t>
            </a:r>
          </a:p>
          <a:p>
            <a:pPr algn="l"/>
            <a:r>
              <a:rPr lang="cs-CZ" sz="1600" dirty="0" err="1">
                <a:solidFill>
                  <a:srgbClr val="002060"/>
                </a:solidFill>
              </a:rPr>
              <a:t>Ekoškolka</a:t>
            </a:r>
            <a:r>
              <a:rPr lang="cs-CZ" sz="1600" dirty="0">
                <a:solidFill>
                  <a:srgbClr val="002060"/>
                </a:solidFill>
              </a:rPr>
              <a:t> (vzdělávací centrum Tereza – příklady dobré praxe, přednášky)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Institut pro podporu inovativního vzdělávání (inovativní proudy ve vzdělávání)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Domácí školy, komunitní školy, lesní školy, R+R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Výuka žáků cizinců na českých </a:t>
            </a:r>
            <a:r>
              <a:rPr lang="cs-CZ" sz="1600" dirty="0" smtClean="0">
                <a:solidFill>
                  <a:srgbClr val="002060"/>
                </a:solidFill>
              </a:rPr>
              <a:t>školách</a:t>
            </a:r>
            <a:endParaRPr lang="cs-CZ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71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  <a:t>Nápady na konkrétní DVPP, lektory apod. (2)</a:t>
            </a:r>
            <a:b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200" dirty="0" smtClean="0">
                <a:solidFill>
                  <a:srgbClr val="7030A0"/>
                </a:solidFill>
              </a:rPr>
              <a:t>8 respondentů napsalo konkrétní nápady</a:t>
            </a:r>
            <a:br>
              <a:rPr lang="cs-CZ" sz="2200" dirty="0" smtClean="0">
                <a:solidFill>
                  <a:srgbClr val="7030A0"/>
                </a:solidFill>
              </a:rPr>
            </a:br>
            <a:endParaRPr lang="cs-CZ" sz="22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848872" cy="5184576"/>
          </a:xfrm>
        </p:spPr>
        <p:txBody>
          <a:bodyPr>
            <a:noAutofit/>
          </a:bodyPr>
          <a:lstStyle/>
          <a:p>
            <a:pPr algn="l"/>
            <a:r>
              <a:rPr lang="cs-CZ" sz="1600" dirty="0">
                <a:solidFill>
                  <a:schemeClr val="tx1"/>
                </a:solidFill>
              </a:rPr>
              <a:t>Beseda s odborníkem na téma: Rozvoj emoční inteligence dětí, formy a metody práce při rozvoji komunikace o problémech, otevřenosti, umění naslouchat druhým, umět pomoci. Komunitní kruhy s dětmi předškolního věku a práce v nich.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Setkání s dětskou psycholožkou.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Beseda na téma školní zralost, připravenost na školu.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PhDr. M. Pospíšil – psycholog, konzultant a poradce v oblasti komunikačních dovedností, osobního rozvoje a rozvoje týmů -- </a:t>
            </a:r>
            <a:r>
              <a:rPr lang="cs-CZ" sz="1600" dirty="0" smtClean="0">
                <a:solidFill>
                  <a:srgbClr val="002060"/>
                </a:solidFill>
              </a:rPr>
              <a:t>psychopospisil@volny.cz</a:t>
            </a:r>
            <a:r>
              <a:rPr lang="cs-CZ" sz="1600" dirty="0">
                <a:solidFill>
                  <a:srgbClr val="002060"/>
                </a:solidFill>
              </a:rPr>
              <a:t>,  tel.:  606 284 853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Síla a úskalí chvály. Jak na ně - chválit nebo nechválit, jak jednat se zlobivými i hodnými žáky, respektující výchova.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Síla a úskalí chvály, slovní i neslovní komunikace II. 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Efektivní a asertivní komunikace, myšlení a správné postoje v práci i osobním životě.  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Štěstí v práci a rozvoj emoční inteligence, </a:t>
            </a:r>
            <a:r>
              <a:rPr lang="cs-CZ" sz="1600" dirty="0" err="1">
                <a:solidFill>
                  <a:srgbClr val="002060"/>
                </a:solidFill>
              </a:rPr>
              <a:t>Happiness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at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work</a:t>
            </a:r>
            <a:r>
              <a:rPr lang="cs-CZ" sz="1600" dirty="0">
                <a:solidFill>
                  <a:srgbClr val="002060"/>
                </a:solidFill>
              </a:rPr>
              <a:t>.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Manipulace v osobním životě a v práci pedagoga.  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Psychologie na pomoc pedagogům volného času I. 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Psychologie na pomoc pedagogům volného času II. 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Psychologie na pomoc pedagogům volného času III.</a:t>
            </a:r>
          </a:p>
        </p:txBody>
      </p:sp>
    </p:spTree>
    <p:extLst>
      <p:ext uri="{BB962C8B-B14F-4D97-AF65-F5344CB8AC3E}">
        <p14:creationId xmlns:p14="http://schemas.microsoft.com/office/powerpoint/2010/main" xmlns="" val="234060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  <a:t>Nápady na konkrétní DVPP, lektory apod. (3)</a:t>
            </a:r>
            <a:br>
              <a:rPr lang="cs-CZ" sz="31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200" dirty="0" smtClean="0">
                <a:solidFill>
                  <a:srgbClr val="7030A0"/>
                </a:solidFill>
              </a:rPr>
              <a:t>8 respondentů napsalo konkrétní nápady</a:t>
            </a:r>
            <a:r>
              <a:rPr lang="cs-CZ" sz="2200" dirty="0" smtClean="0"/>
              <a:t/>
            </a:r>
            <a:br>
              <a:rPr lang="cs-CZ" sz="2200" dirty="0" smtClean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848872" cy="5184576"/>
          </a:xfrm>
        </p:spPr>
        <p:txBody>
          <a:bodyPr>
            <a:noAutofit/>
          </a:bodyPr>
          <a:lstStyle/>
          <a:p>
            <a:pPr algn="l"/>
            <a:r>
              <a:rPr lang="cs-CZ" sz="1600" dirty="0">
                <a:solidFill>
                  <a:schemeClr val="tx1"/>
                </a:solidFill>
              </a:rPr>
              <a:t>Semináře / setkání s inspirací pro rodiče – něco o výchově dětí v rodině, nebo spolupráce škola / rodina, případně i zapojení rodičů do života školy – formou příkladů dobré praxe.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Doporučení od paní Stehlíkové z Lesního klubu Sovička </a:t>
            </a:r>
            <a:r>
              <a:rPr lang="cs-CZ" sz="1600" dirty="0" smtClean="0">
                <a:solidFill>
                  <a:schemeClr val="tx1"/>
                </a:solidFill>
              </a:rPr>
              <a:t>– lektor </a:t>
            </a:r>
            <a:r>
              <a:rPr lang="cs-CZ" sz="1600" dirty="0">
                <a:solidFill>
                  <a:schemeClr val="tx1"/>
                </a:solidFill>
              </a:rPr>
              <a:t>Bc. Pavel </a:t>
            </a:r>
            <a:r>
              <a:rPr lang="cs-CZ" sz="1600" dirty="0" err="1">
                <a:solidFill>
                  <a:schemeClr val="tx1"/>
                </a:solidFill>
              </a:rPr>
              <a:t>Kalpakcis</a:t>
            </a:r>
            <a:r>
              <a:rPr lang="cs-CZ" sz="1600" dirty="0">
                <a:solidFill>
                  <a:schemeClr val="tx1"/>
                </a:solidFill>
              </a:rPr>
              <a:t> - přednáška „Jak vést děti k opravdovým hodnotám“ 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(</a:t>
            </a:r>
            <a:r>
              <a:rPr lang="cs-CZ" sz="1600" dirty="0">
                <a:solidFill>
                  <a:schemeClr val="tx1"/>
                </a:solidFill>
              </a:rPr>
              <a:t>http://www.poradna-psychoterapie.eu/</a:t>
            </a:r>
            <a:r>
              <a:rPr lang="cs-CZ" sz="1600" dirty="0" err="1">
                <a:solidFill>
                  <a:schemeClr val="tx1"/>
                </a:solidFill>
              </a:rPr>
              <a:t>prednaskova-cinnost</a:t>
            </a:r>
            <a:r>
              <a:rPr lang="cs-CZ" sz="1600" dirty="0">
                <a:solidFill>
                  <a:schemeClr val="tx1"/>
                </a:solidFill>
              </a:rPr>
              <a:t>/)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Inspirace by měla být co nejvíce „prožitková“ a ne pouze teoretická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Trénink reakcí na neobvyklé situace ve výuce (nepřijatelné chování žáků, nespolupracující kolektiv, řešení aktuálních událostí z prostředí školy, jejímiž svědky byli žáci dané třídy, atd.)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Ráda bych uměla efektivně komunikovat s rodiči, kolegy či nadřízenými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Kurz na tandemové vyučování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Seminář Čtení není žádná nuda – rozvíjení čtenářské gramotnosti a radosti ze čtení – Olga Černá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Hana Košťálová – rozvoj čtenářské gramotnosti a kritického myšlení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Prezentace nakladatelství Baobab – možnosti práce s jejich knihami</a:t>
            </a:r>
          </a:p>
          <a:p>
            <a:pPr algn="l"/>
            <a:r>
              <a:rPr lang="cs-CZ" sz="1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>
                <a:solidFill>
                  <a:srgbClr val="002060"/>
                </a:solidFill>
              </a:rPr>
              <a:t>Krista Bláhová, Frýdlant  - lektor literárně dramatického oboru</a:t>
            </a:r>
          </a:p>
        </p:txBody>
      </p:sp>
    </p:spTree>
    <p:extLst>
      <p:ext uri="{BB962C8B-B14F-4D97-AF65-F5344CB8AC3E}">
        <p14:creationId xmlns:p14="http://schemas.microsoft.com/office/powerpoint/2010/main" xmlns="" val="1486323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400</Words>
  <Application>Microsoft Office PowerPoint</Application>
  <PresentationFormat>Předvádění na obrazovce (4:3)</PresentationFormat>
  <Paragraphs>113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Vyhodnocení dotazníkového šetření potřeb vzdělávání v rámci MAP Mnichovohradišťsko</vt:lpstr>
      <vt:lpstr>Osloveny byly všechny MŠ a ZŠ v ORP Mnichovo Hradiště, dále Gymnázium, ZUŠ, Klub dětí a mládeže, Knihovna v Mnichově Hradišti  a Městské muzeum v Mnichově Hradišti – všichni odpověděli (někteří na základě opětovného tel.kontaktu).   Dále bylo osloveno dalších 25 osob z řad rodičů a učitelů – odpovědělo 7.   Celkem jsme tedy získali 25 odpovědí – 5 MŠ, 8 ZŠ, Gymnázium, ZUŠ, KDM, muzeum MH, knihovna MH, 7 rodičů a učitelů </vt:lpstr>
      <vt:lpstr>Témata vzdělávání  respondenti mohli označit max. 5 témat a uvést komentář            </vt:lpstr>
      <vt:lpstr>Formy vzdělávání  respondenti mohli označit max. 5 prioritních forem a uvést komentář            </vt:lpstr>
      <vt:lpstr>Nápady na konkrétní DVPP, lektory apod. (1) 8 respondentů napsalo konkrétní nápady </vt:lpstr>
      <vt:lpstr>Nápady na konkrétní DVPP, lektory apod. (2) 8 respondentů napsalo konkrétní nápady </vt:lpstr>
      <vt:lpstr>Nápady na konkrétní DVPP, lektory apod. (3) 8 respondentů napsalo konkrétní nápady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Vyhodnocení dotazníkového šetření potřeb vzdělávání v rámci MAP Mnichovohradišťsko</dc:title>
  <dc:creator>Robert</dc:creator>
  <cp:lastModifiedBy>Blažena</cp:lastModifiedBy>
  <cp:revision>9</cp:revision>
  <dcterms:created xsi:type="dcterms:W3CDTF">2017-03-09T08:12:00Z</dcterms:created>
  <dcterms:modified xsi:type="dcterms:W3CDTF">2017-03-09T15:59:59Z</dcterms:modified>
</cp:coreProperties>
</file>