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674" r:id="rId2"/>
  </p:sldMasterIdLst>
  <p:notesMasterIdLst>
    <p:notesMasterId r:id="rId8"/>
  </p:notesMasterIdLst>
  <p:sldIdLst>
    <p:sldId id="281" r:id="rId3"/>
    <p:sldId id="282" r:id="rId4"/>
    <p:sldId id="283" r:id="rId5"/>
    <p:sldId id="292" r:id="rId6"/>
    <p:sldId id="290" r:id="rId7"/>
  </p:sldIdLst>
  <p:sldSz cx="12192000" cy="6858000"/>
  <p:notesSz cx="6805613" cy="99393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7" autoAdjust="0"/>
    <p:restoredTop sz="94660"/>
  </p:normalViewPr>
  <p:slideViewPr>
    <p:cSldViewPr>
      <p:cViewPr varScale="1">
        <p:scale>
          <a:sx n="87" d="100"/>
          <a:sy n="87" d="100"/>
        </p:scale>
        <p:origin x="70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body"/>
          </p:nvPr>
        </p:nvSpPr>
        <p:spPr>
          <a:xfrm>
            <a:off x="750225" y="5520245"/>
            <a:ext cx="6001443" cy="5229501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cs-CZ"/>
              <a:t>Klikněte pro úpravu formátu komentářů</a:t>
            </a:r>
            <a:endParaRPr/>
          </a:p>
        </p:txBody>
      </p:sp>
      <p:sp>
        <p:nvSpPr>
          <p:cNvPr id="25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55619" cy="580708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cs-CZ"/>
              <a:t>&lt;záhlaví&gt;</a:t>
            </a:r>
            <a:endParaRPr/>
          </a:p>
        </p:txBody>
      </p:sp>
      <p:sp>
        <p:nvSpPr>
          <p:cNvPr id="256" name="PlaceHolder 3"/>
          <p:cNvSpPr>
            <a:spLocks noGrp="1"/>
          </p:cNvSpPr>
          <p:nvPr>
            <p:ph type="dt"/>
          </p:nvPr>
        </p:nvSpPr>
        <p:spPr>
          <a:xfrm>
            <a:off x="4246274" y="0"/>
            <a:ext cx="3255619" cy="580708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r>
              <a:rPr lang="cs-CZ"/>
              <a:t>&lt;datum/čas&gt;</a:t>
            </a:r>
            <a:endParaRPr/>
          </a:p>
        </p:txBody>
      </p:sp>
      <p:sp>
        <p:nvSpPr>
          <p:cNvPr id="257" name="PlaceHolder 4"/>
          <p:cNvSpPr>
            <a:spLocks noGrp="1"/>
          </p:cNvSpPr>
          <p:nvPr>
            <p:ph type="ftr"/>
          </p:nvPr>
        </p:nvSpPr>
        <p:spPr>
          <a:xfrm>
            <a:off x="0" y="11040883"/>
            <a:ext cx="3255619" cy="580708"/>
          </a:xfrm>
          <a:prstGeom prst="rect">
            <a:avLst/>
          </a:prstGeom>
        </p:spPr>
        <p:txBody>
          <a:bodyPr wrap="none" lIns="0" tIns="0" rIns="0" bIns="0" anchor="b"/>
          <a:lstStyle/>
          <a:p>
            <a:r>
              <a:rPr lang="cs-CZ"/>
              <a:t>&lt;zápatí&gt;</a:t>
            </a:r>
            <a:endParaRPr/>
          </a:p>
        </p:txBody>
      </p:sp>
      <p:sp>
        <p:nvSpPr>
          <p:cNvPr id="258" name="PlaceHolder 5"/>
          <p:cNvSpPr>
            <a:spLocks noGrp="1"/>
          </p:cNvSpPr>
          <p:nvPr>
            <p:ph type="sldNum"/>
          </p:nvPr>
        </p:nvSpPr>
        <p:spPr>
          <a:xfrm>
            <a:off x="4246274" y="11040883"/>
            <a:ext cx="3255619" cy="580708"/>
          </a:xfrm>
          <a:prstGeom prst="rect">
            <a:avLst/>
          </a:prstGeom>
        </p:spPr>
        <p:txBody>
          <a:bodyPr wrap="none" lIns="0" tIns="0" rIns="0" bIns="0" anchor="b"/>
          <a:lstStyle/>
          <a:p>
            <a:pPr algn="r"/>
            <a:fld id="{F67535C0-50E7-4C9D-A349-463B8EDDC331}" type="slidenum">
              <a:rPr lang="cs-CZ"/>
              <a:pPr algn="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1106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PlaceHolder 1"/>
          <p:cNvSpPr>
            <a:spLocks noGrp="1"/>
          </p:cNvSpPr>
          <p:nvPr>
            <p:ph type="body"/>
          </p:nvPr>
        </p:nvSpPr>
        <p:spPr>
          <a:xfrm>
            <a:off x="750225" y="5520246"/>
            <a:ext cx="6001086" cy="5229109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35" name="TextShape 2"/>
          <p:cNvSpPr txBox="1"/>
          <p:nvPr/>
        </p:nvSpPr>
        <p:spPr>
          <a:xfrm>
            <a:off x="4246274" y="11040883"/>
            <a:ext cx="3255262" cy="580316"/>
          </a:xfrm>
          <a:prstGeom prst="rect">
            <a:avLst/>
          </a:prstGeom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C09DB43E-D9E5-4D1D-A7E2-B6C5CA466A1B}" type="slidenum">
              <a:rPr lang="cs-CZ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592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PlaceHolder 1"/>
          <p:cNvSpPr>
            <a:spLocks noGrp="1"/>
          </p:cNvSpPr>
          <p:nvPr>
            <p:ph type="body"/>
          </p:nvPr>
        </p:nvSpPr>
        <p:spPr>
          <a:xfrm>
            <a:off x="750225" y="5520246"/>
            <a:ext cx="6001086" cy="5229109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37" name="TextShape 2"/>
          <p:cNvSpPr txBox="1"/>
          <p:nvPr/>
        </p:nvSpPr>
        <p:spPr>
          <a:xfrm>
            <a:off x="4246274" y="11040883"/>
            <a:ext cx="3255262" cy="580316"/>
          </a:xfrm>
          <a:prstGeom prst="rect">
            <a:avLst/>
          </a:prstGeom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F7D0C226-00CC-4939-99E2-05CA2C06178A}" type="slidenum">
              <a:rPr lang="cs-CZ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2687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PlaceHolder 1"/>
          <p:cNvSpPr>
            <a:spLocks noGrp="1"/>
          </p:cNvSpPr>
          <p:nvPr>
            <p:ph type="body"/>
          </p:nvPr>
        </p:nvSpPr>
        <p:spPr>
          <a:xfrm>
            <a:off x="544449" y="6300132"/>
            <a:ext cx="5441990" cy="391077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/>
              <a:t>EU chce změnu kvality vzdělávání – inkluze, systém výuky, hlavně ZŠ. MŠMT chce vidět,</a:t>
            </a:r>
            <a:endParaRPr/>
          </a:p>
          <a:p>
            <a:r>
              <a:rPr lang="cs-CZ"/>
              <a:t> že se mění kvalita – investice jsou JEN nástrojem pro tuto změnu !!!</a:t>
            </a:r>
            <a:endParaRPr/>
          </a:p>
        </p:txBody>
      </p:sp>
      <p:sp>
        <p:nvSpPr>
          <p:cNvPr id="439" name="CustomShape 2"/>
          <p:cNvSpPr/>
          <p:nvPr/>
        </p:nvSpPr>
        <p:spPr>
          <a:xfrm>
            <a:off x="3855085" y="9440806"/>
            <a:ext cx="2946598" cy="495793"/>
          </a:xfrm>
          <a:prstGeom prst="rect">
            <a:avLst/>
          </a:prstGeom>
        </p:spPr>
      </p:sp>
      <p:sp>
        <p:nvSpPr>
          <p:cNvPr id="440" name="CustomShape 3"/>
          <p:cNvSpPr/>
          <p:nvPr/>
        </p:nvSpPr>
        <p:spPr>
          <a:xfrm>
            <a:off x="330099" y="430052"/>
            <a:ext cx="6002158" cy="595578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>
              <a:lnSpc>
                <a:spcPct val="90000"/>
              </a:lnSpc>
            </a:pPr>
            <a:r>
              <a:rPr lang="cs-CZ" sz="4400" b="1">
                <a:solidFill>
                  <a:srgbClr val="0F6FC6"/>
                </a:solidFill>
                <a:latin typeface="Corbel"/>
                <a:ea typeface="DejaVu Sans"/>
              </a:rPr>
              <a:t>IROP a regionální školství</a:t>
            </a:r>
            <a:endParaRPr/>
          </a:p>
        </p:txBody>
      </p:sp>
      <p:sp>
        <p:nvSpPr>
          <p:cNvPr id="441" name="CustomShape 4"/>
          <p:cNvSpPr/>
          <p:nvPr/>
        </p:nvSpPr>
        <p:spPr>
          <a:xfrm>
            <a:off x="258649" y="1212678"/>
            <a:ext cx="11716729" cy="6387394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cs-CZ" sz="1600" b="1" u="sng">
                <a:solidFill>
                  <a:srgbClr val="0F6FC6"/>
                </a:solidFill>
                <a:latin typeface="Corbel"/>
                <a:ea typeface="DejaVu Sans"/>
              </a:rPr>
              <a:t>Typy projektů</a:t>
            </a:r>
            <a:r>
              <a:rPr lang="cs-CZ" sz="1600" b="1">
                <a:solidFill>
                  <a:srgbClr val="0F6FC6"/>
                </a:solidFill>
                <a:latin typeface="Corbel"/>
                <a:ea typeface="DejaVu Sans"/>
              </a:rPr>
              <a:t>: </a:t>
            </a:r>
            <a:endParaRPr/>
          </a:p>
          <a:p>
            <a:pPr>
              <a:lnSpc>
                <a:spcPct val="90000"/>
              </a:lnSpc>
              <a:buFont typeface="Symbol"/>
              <a:buChar char="·"/>
            </a:pPr>
            <a:r>
              <a:rPr lang="cs-CZ" sz="1600">
                <a:solidFill>
                  <a:srgbClr val="0F6FC6"/>
                </a:solidFill>
                <a:latin typeface="Corbel"/>
                <a:ea typeface="DejaVu Sans"/>
              </a:rPr>
              <a:t>MŠ - stavby, stavební úpravy, pořízení vybavení a DOPLŇKOVĚ úpravy </a:t>
            </a:r>
            <a:endParaRPr/>
          </a:p>
          <a:p>
            <a:pPr>
              <a:lnSpc>
                <a:spcPct val="90000"/>
              </a:lnSpc>
              <a:buFont typeface="Symbol"/>
              <a:buChar char="·"/>
            </a:pPr>
            <a:r>
              <a:rPr lang="cs-CZ" sz="1600">
                <a:solidFill>
                  <a:srgbClr val="0F6FC6"/>
                </a:solidFill>
                <a:latin typeface="Corbel"/>
                <a:ea typeface="DejaVu Sans"/>
              </a:rPr>
              <a:t>venkovních prostranství (zeleň, hřiště), rozšíření kapacity zařízení péče o </a:t>
            </a:r>
            <a:endParaRPr/>
          </a:p>
          <a:p>
            <a:pPr>
              <a:lnSpc>
                <a:spcPct val="90000"/>
              </a:lnSpc>
              <a:buFont typeface="Symbol"/>
              <a:buChar char="·"/>
            </a:pPr>
            <a:r>
              <a:rPr lang="cs-CZ" sz="1600">
                <a:solidFill>
                  <a:srgbClr val="0F6FC6"/>
                </a:solidFill>
                <a:latin typeface="Corbel"/>
                <a:ea typeface="DejaVu Sans"/>
              </a:rPr>
              <a:t>děti do 3 let, dětských skupin a mateřských škol za účelem </a:t>
            </a:r>
            <a:r>
              <a:rPr lang="cs-CZ" sz="1600">
                <a:solidFill>
                  <a:srgbClr val="953735"/>
                </a:solidFill>
                <a:latin typeface="Corbel"/>
                <a:ea typeface="DejaVu Sans"/>
              </a:rPr>
              <a:t>pokrytí poptávky</a:t>
            </a:r>
            <a:endParaRPr/>
          </a:p>
          <a:p>
            <a:pPr>
              <a:lnSpc>
                <a:spcPct val="90000"/>
              </a:lnSpc>
              <a:buFont typeface="Symbol"/>
              <a:buChar char="·"/>
            </a:pPr>
            <a:r>
              <a:rPr lang="cs-CZ" sz="1600">
                <a:solidFill>
                  <a:srgbClr val="953735"/>
                </a:solidFill>
                <a:latin typeface="Corbel"/>
                <a:ea typeface="DejaVu Sans"/>
              </a:rPr>
              <a:t> po předškolním vzdělávání </a:t>
            </a:r>
            <a:endParaRPr/>
          </a:p>
          <a:p>
            <a:pPr>
              <a:lnSpc>
                <a:spcPct val="90000"/>
              </a:lnSpc>
              <a:buFont typeface="Symbol"/>
              <a:buChar char="·"/>
            </a:pPr>
            <a:r>
              <a:rPr lang="cs-CZ" sz="1600">
                <a:solidFill>
                  <a:srgbClr val="0F6FC6"/>
                </a:solidFill>
                <a:latin typeface="Corbel"/>
                <a:ea typeface="DejaVu Sans"/>
              </a:rPr>
              <a:t>MŠ - </a:t>
            </a:r>
            <a:r>
              <a:rPr lang="cs-CZ" sz="1600">
                <a:solidFill>
                  <a:srgbClr val="953735"/>
                </a:solidFill>
                <a:latin typeface="Corbel"/>
                <a:ea typeface="DejaVu Sans"/>
              </a:rPr>
              <a:t>podpora sociální inkluze </a:t>
            </a:r>
            <a:r>
              <a:rPr lang="cs-CZ" sz="1600">
                <a:solidFill>
                  <a:srgbClr val="0F6FC6"/>
                </a:solidFill>
                <a:latin typeface="Corbel"/>
                <a:ea typeface="DejaVu Sans"/>
              </a:rPr>
              <a:t>prostřednictvím stavebních úprav budov a </a:t>
            </a:r>
            <a:endParaRPr/>
          </a:p>
          <a:p>
            <a:pPr>
              <a:lnSpc>
                <a:spcPct val="90000"/>
              </a:lnSpc>
              <a:buFont typeface="Symbol"/>
              <a:buChar char="·"/>
            </a:pPr>
            <a:r>
              <a:rPr lang="cs-CZ" sz="1600">
                <a:solidFill>
                  <a:srgbClr val="0F6FC6"/>
                </a:solidFill>
                <a:latin typeface="Corbel"/>
                <a:ea typeface="DejaVu Sans"/>
              </a:rPr>
              <a:t>učeben, školních poradenských pracovišť, pořízení vybavení včetně k</a:t>
            </a:r>
            <a:endParaRPr/>
          </a:p>
          <a:p>
            <a:pPr>
              <a:lnSpc>
                <a:spcPct val="90000"/>
              </a:lnSpc>
              <a:buFont typeface="Symbol"/>
              <a:buChar char="·"/>
            </a:pPr>
            <a:r>
              <a:rPr lang="cs-CZ" sz="1600">
                <a:solidFill>
                  <a:srgbClr val="0F6FC6"/>
                </a:solidFill>
                <a:latin typeface="Corbel"/>
                <a:ea typeface="DejaVu Sans"/>
              </a:rPr>
              <a:t>ompenzačních pomůcek a kompenzačního vybavení pro děti se speciálními </a:t>
            </a:r>
            <a:endParaRPr/>
          </a:p>
          <a:p>
            <a:pPr>
              <a:lnSpc>
                <a:spcPct val="90000"/>
              </a:lnSpc>
              <a:buFont typeface="Symbol"/>
              <a:buChar char="·"/>
            </a:pPr>
            <a:r>
              <a:rPr lang="cs-CZ" sz="1600">
                <a:solidFill>
                  <a:srgbClr val="0F6FC6"/>
                </a:solidFill>
                <a:latin typeface="Corbel"/>
                <a:ea typeface="DejaVu Sans"/>
              </a:rPr>
              <a:t>vzdělávacími potřebami, nezbytných pro zajištění rovného přístupu ke </a:t>
            </a:r>
            <a:endParaRPr/>
          </a:p>
          <a:p>
            <a:pPr>
              <a:lnSpc>
                <a:spcPct val="90000"/>
              </a:lnSpc>
              <a:buFont typeface="Symbol"/>
              <a:buChar char="·"/>
            </a:pPr>
            <a:r>
              <a:rPr lang="cs-CZ" sz="1600">
                <a:solidFill>
                  <a:srgbClr val="0F6FC6"/>
                </a:solidFill>
                <a:latin typeface="Corbel"/>
                <a:ea typeface="DejaVu Sans"/>
              </a:rPr>
              <a:t>vzdělávání sociálně vyloučeným osobám </a:t>
            </a:r>
            <a:endParaRPr/>
          </a:p>
          <a:p>
            <a:pPr>
              <a:lnSpc>
                <a:spcPct val="90000"/>
              </a:lnSpc>
              <a:buFont typeface="Symbol"/>
              <a:buChar char="·"/>
            </a:pPr>
            <a:r>
              <a:rPr lang="cs-CZ" sz="1600">
                <a:solidFill>
                  <a:srgbClr val="0F6FC6"/>
                </a:solidFill>
                <a:latin typeface="Corbel"/>
                <a:ea typeface="DejaVu Sans"/>
              </a:rPr>
              <a:t>ZŠ - stavební úpravy, v odůvodněných případech stavby, pořízení vybavení </a:t>
            </a:r>
            <a:endParaRPr/>
          </a:p>
          <a:p>
            <a:pPr>
              <a:lnSpc>
                <a:spcPct val="90000"/>
              </a:lnSpc>
              <a:buFont typeface="Symbol"/>
              <a:buChar char="·"/>
            </a:pPr>
            <a:r>
              <a:rPr lang="cs-CZ" sz="1600">
                <a:solidFill>
                  <a:srgbClr val="0F6FC6"/>
                </a:solidFill>
                <a:latin typeface="Corbel"/>
                <a:ea typeface="DejaVu Sans"/>
              </a:rPr>
              <a:t>za účelem zajištění dostupnosti kvalitního základního vzdělávání, ve vazbě </a:t>
            </a:r>
            <a:endParaRPr/>
          </a:p>
          <a:p>
            <a:pPr>
              <a:lnSpc>
                <a:spcPct val="90000"/>
              </a:lnSpc>
              <a:buFont typeface="Symbol"/>
              <a:buChar char="·"/>
            </a:pPr>
            <a:r>
              <a:rPr lang="cs-CZ" sz="1600">
                <a:solidFill>
                  <a:srgbClr val="0F6FC6"/>
                </a:solidFill>
                <a:latin typeface="Corbel"/>
                <a:ea typeface="DejaVu Sans"/>
              </a:rPr>
              <a:t>na území, kde je </a:t>
            </a:r>
            <a:r>
              <a:rPr lang="cs-CZ" sz="1600">
                <a:solidFill>
                  <a:srgbClr val="953735"/>
                </a:solidFill>
                <a:latin typeface="Corbel"/>
                <a:ea typeface="DejaVu Sans"/>
              </a:rPr>
              <a:t>prokazatelný nedostatek těchto kapacit </a:t>
            </a:r>
            <a:r>
              <a:rPr lang="cs-CZ" sz="1600">
                <a:solidFill>
                  <a:srgbClr val="0F6FC6"/>
                </a:solidFill>
                <a:latin typeface="Corbel"/>
                <a:ea typeface="DejaVu Sans"/>
              </a:rPr>
              <a:t>– cizí jazyky, </a:t>
            </a:r>
            <a:endParaRPr/>
          </a:p>
          <a:p>
            <a:pPr>
              <a:lnSpc>
                <a:spcPct val="90000"/>
              </a:lnSpc>
              <a:buFont typeface="Symbol"/>
              <a:buChar char="·"/>
            </a:pPr>
            <a:r>
              <a:rPr lang="cs-CZ" sz="1600">
                <a:solidFill>
                  <a:srgbClr val="0F6FC6"/>
                </a:solidFill>
                <a:latin typeface="Corbel"/>
                <a:ea typeface="DejaVu Sans"/>
              </a:rPr>
              <a:t>technické, řemeslné obory a přírodní/environmentální vědy, digitální </a:t>
            </a:r>
            <a:endParaRPr/>
          </a:p>
          <a:p>
            <a:pPr>
              <a:lnSpc>
                <a:spcPct val="90000"/>
              </a:lnSpc>
              <a:buFont typeface="Symbol"/>
              <a:buChar char="·"/>
            </a:pPr>
            <a:r>
              <a:rPr lang="cs-CZ" sz="1600">
                <a:solidFill>
                  <a:srgbClr val="0F6FC6"/>
                </a:solidFill>
                <a:latin typeface="Corbel"/>
                <a:ea typeface="DejaVu Sans"/>
              </a:rPr>
              <a:t>technologie - </a:t>
            </a:r>
            <a:r>
              <a:rPr lang="cs-CZ" sz="1600">
                <a:solidFill>
                  <a:srgbClr val="000000"/>
                </a:solidFill>
                <a:latin typeface="Corbel"/>
                <a:ea typeface="DejaVu Sans"/>
              </a:rPr>
              <a:t>nezbytné stavební úpravy učeben a pořízení vybavení  </a:t>
            </a:r>
            <a:endParaRPr/>
          </a:p>
          <a:p>
            <a:pPr>
              <a:lnSpc>
                <a:spcPct val="90000"/>
              </a:lnSpc>
              <a:buFont typeface="Symbol"/>
              <a:buChar char="·"/>
            </a:pPr>
            <a:r>
              <a:rPr lang="cs-CZ" sz="1600">
                <a:solidFill>
                  <a:srgbClr val="0F6FC6"/>
                </a:solidFill>
                <a:latin typeface="Corbel"/>
                <a:ea typeface="DejaVu Sans"/>
              </a:rPr>
              <a:t>výstavba, rekonstrukce a vybavení odborných učeben, center odborné </a:t>
            </a:r>
            <a:endParaRPr/>
          </a:p>
          <a:p>
            <a:pPr>
              <a:lnSpc>
                <a:spcPct val="90000"/>
              </a:lnSpc>
              <a:buFont typeface="Symbol"/>
              <a:buChar char="·"/>
            </a:pPr>
            <a:r>
              <a:rPr lang="cs-CZ" sz="1600">
                <a:solidFill>
                  <a:srgbClr val="0F6FC6"/>
                </a:solidFill>
                <a:latin typeface="Corbel"/>
                <a:ea typeface="DejaVu Sans"/>
              </a:rPr>
              <a:t>přípravy a pozemků pro výuku přírodovědných a technických oborů a</a:t>
            </a:r>
            <a:endParaRPr/>
          </a:p>
          <a:p>
            <a:pPr>
              <a:lnSpc>
                <a:spcPct val="90000"/>
              </a:lnSpc>
              <a:buFont typeface="Symbol"/>
              <a:buChar char="·"/>
            </a:pPr>
            <a:r>
              <a:rPr lang="cs-CZ" sz="1600">
                <a:solidFill>
                  <a:srgbClr val="0F6FC6"/>
                </a:solidFill>
                <a:latin typeface="Corbel"/>
                <a:ea typeface="DejaVu Sans"/>
              </a:rPr>
              <a:t> pro výuku technických a řemeslných dovedností, </a:t>
            </a:r>
            <a:endParaRPr/>
          </a:p>
          <a:p>
            <a:pPr>
              <a:lnSpc>
                <a:spcPct val="90000"/>
              </a:lnSpc>
              <a:buFont typeface="Symbol"/>
              <a:buChar char="·"/>
            </a:pPr>
            <a:r>
              <a:rPr lang="cs-CZ" sz="1600">
                <a:solidFill>
                  <a:srgbClr val="0F6FC6"/>
                </a:solidFill>
                <a:latin typeface="Corbel"/>
                <a:ea typeface="DejaVu Sans"/>
              </a:rPr>
              <a:t>rozvoj vnitřní konektivity v prostorách škol a školských zařízení a připojení </a:t>
            </a:r>
            <a:endParaRPr/>
          </a:p>
          <a:p>
            <a:pPr>
              <a:lnSpc>
                <a:spcPct val="90000"/>
              </a:lnSpc>
              <a:buFont typeface="Symbol"/>
              <a:buChar char="·"/>
            </a:pPr>
            <a:r>
              <a:rPr lang="cs-CZ" sz="1600">
                <a:solidFill>
                  <a:srgbClr val="0F6FC6"/>
                </a:solidFill>
                <a:latin typeface="Corbel"/>
                <a:ea typeface="DejaVu Sans"/>
              </a:rPr>
              <a:t>k internetu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9518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PlaceHolder 1"/>
          <p:cNvSpPr>
            <a:spLocks noGrp="1"/>
          </p:cNvSpPr>
          <p:nvPr>
            <p:ph type="body"/>
          </p:nvPr>
        </p:nvSpPr>
        <p:spPr>
          <a:xfrm>
            <a:off x="750225" y="5520246"/>
            <a:ext cx="6001086" cy="5229109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59" name="TextShape 2"/>
          <p:cNvSpPr txBox="1"/>
          <p:nvPr/>
        </p:nvSpPr>
        <p:spPr>
          <a:xfrm>
            <a:off x="4246274" y="11040883"/>
            <a:ext cx="3255262" cy="580316"/>
          </a:xfrm>
          <a:prstGeom prst="rect">
            <a:avLst/>
          </a:prstGeom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79C786C5-D160-48E4-947D-0ADC2C7EF962}" type="slidenum">
              <a:rPr lang="cs-CZ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3158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PlaceHolder 1"/>
          <p:cNvSpPr>
            <a:spLocks noGrp="1"/>
          </p:cNvSpPr>
          <p:nvPr>
            <p:ph type="body"/>
          </p:nvPr>
        </p:nvSpPr>
        <p:spPr>
          <a:xfrm>
            <a:off x="750225" y="5520246"/>
            <a:ext cx="6001086" cy="5229109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55" name="TextShape 2"/>
          <p:cNvSpPr txBox="1"/>
          <p:nvPr/>
        </p:nvSpPr>
        <p:spPr>
          <a:xfrm>
            <a:off x="4246274" y="11040883"/>
            <a:ext cx="3255262" cy="580316"/>
          </a:xfrm>
          <a:prstGeom prst="rect">
            <a:avLst/>
          </a:prstGeom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0A46B894-E660-4A55-8353-84222F36A38F}" type="slidenum">
              <a:rPr lang="cs-CZ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36173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728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10728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106680" y="36817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609480" y="36817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72836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728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72836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106680" y="36817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107280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728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10728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6106680" y="36817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609480" y="36817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728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106680" y="36817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107280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6F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ustomShape 1"/>
          <p:cNvSpPr/>
          <p:nvPr/>
        </p:nvSpPr>
        <p:spPr>
          <a:xfrm>
            <a:off x="231120" y="243720"/>
            <a:ext cx="11721960" cy="63752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36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cs-CZ"/>
              <a:t>Klikněte pro úpravu formátu textu nadpisu</a:t>
            </a:r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728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cs-CZ"/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/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/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/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/>
              <a:t>Šestá úroveň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cs-CZ"/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6F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231120" y="243720"/>
            <a:ext cx="11721960" cy="63752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71" name="Line 2"/>
          <p:cNvSpPr/>
          <p:nvPr/>
        </p:nvSpPr>
        <p:spPr>
          <a:xfrm>
            <a:off x="1981080" y="4020120"/>
            <a:ext cx="8229600" cy="0"/>
          </a:xfrm>
          <a:prstGeom prst="line">
            <a:avLst/>
          </a:prstGeom>
          <a:ln w="10080">
            <a:solidFill>
              <a:srgbClr val="0F6FC6"/>
            </a:solidFill>
            <a:round/>
          </a:ln>
        </p:spPr>
      </p:sp>
      <p:sp>
        <p:nvSpPr>
          <p:cNvPr id="72" name="PlaceHolder 3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cs-CZ"/>
              <a:t>Klikněte pro úpravu formátu textu nadpisu</a:t>
            </a:r>
            <a:endParaRPr/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728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cs-CZ"/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/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/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/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/>
              <a:t>Šestá úroveň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cs-CZ"/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CustomShape 1"/>
          <p:cNvSpPr/>
          <p:nvPr/>
        </p:nvSpPr>
        <p:spPr>
          <a:xfrm>
            <a:off x="1106280" y="1173600"/>
            <a:ext cx="9964440" cy="292356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cs-CZ" sz="8800" b="1">
                <a:solidFill>
                  <a:srgbClr val="0F6FC6"/>
                </a:solidFill>
                <a:latin typeface="Corbel"/>
                <a:ea typeface="DejaVu Sans"/>
              </a:rPr>
              <a:t>Místní akční plány </a:t>
            </a:r>
            <a:endParaRPr/>
          </a:p>
          <a:p>
            <a:pPr algn="ctr">
              <a:lnSpc>
                <a:spcPct val="85000"/>
              </a:lnSpc>
            </a:pPr>
            <a:r>
              <a:rPr lang="cs-CZ" sz="8800" b="1">
                <a:solidFill>
                  <a:srgbClr val="0F6FC6"/>
                </a:solidFill>
                <a:latin typeface="Corbel"/>
                <a:ea typeface="DejaVu Sans"/>
              </a:rPr>
              <a:t>pro rozvoj vzdělávání</a:t>
            </a:r>
            <a:endParaRPr/>
          </a:p>
        </p:txBody>
      </p:sp>
      <p:sp>
        <p:nvSpPr>
          <p:cNvPr id="385" name="CustomShape 2"/>
          <p:cNvSpPr/>
          <p:nvPr/>
        </p:nvSpPr>
        <p:spPr>
          <a:xfrm>
            <a:off x="1710000" y="4154400"/>
            <a:ext cx="8766720" cy="13611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2400">
                <a:solidFill>
                  <a:srgbClr val="0F6FC6"/>
                </a:solidFill>
                <a:latin typeface="Corbel"/>
                <a:ea typeface="DejaVu Sans"/>
              </a:rPr>
              <a:t>Vazba na Operační programy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CustomShape 1"/>
          <p:cNvSpPr/>
          <p:nvPr/>
        </p:nvSpPr>
        <p:spPr>
          <a:xfrm>
            <a:off x="663480" y="609480"/>
            <a:ext cx="10352520" cy="135396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cs-CZ" sz="4400" b="1" dirty="0">
                <a:solidFill>
                  <a:srgbClr val="0F6FC6"/>
                </a:solidFill>
                <a:latin typeface="Corbel"/>
                <a:ea typeface="DejaVu Sans"/>
              </a:rPr>
              <a:t>MAP a zacílení podpory z IROP a OP VVV</a:t>
            </a:r>
            <a:endParaRPr dirty="0"/>
          </a:p>
        </p:txBody>
      </p:sp>
      <p:sp>
        <p:nvSpPr>
          <p:cNvPr id="387" name="CustomShape 2"/>
          <p:cNvSpPr/>
          <p:nvPr/>
        </p:nvSpPr>
        <p:spPr>
          <a:xfrm>
            <a:off x="1143000" y="2057400"/>
            <a:ext cx="9870480" cy="40359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cs-CZ" sz="3200" dirty="0">
                <a:solidFill>
                  <a:srgbClr val="0F6FC6"/>
                </a:solidFill>
                <a:latin typeface="Corbel"/>
                <a:ea typeface="DejaVu Sans"/>
              </a:rPr>
              <a:t>Nutnost prokázat soulad záměrů s MAP – „Dohoda o prioritách“</a:t>
            </a: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cs-CZ" sz="3200" dirty="0">
                <a:solidFill>
                  <a:srgbClr val="0F6FC6"/>
                </a:solidFill>
                <a:latin typeface="Corbel"/>
                <a:ea typeface="DejaVu Sans"/>
              </a:rPr>
              <a:t>MAP koordinuje záměry OP VVV a jejich efektivitu </a:t>
            </a: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cs-CZ" sz="3200" dirty="0">
                <a:solidFill>
                  <a:srgbClr val="0F6FC6"/>
                </a:solidFill>
                <a:latin typeface="Corbel"/>
                <a:ea typeface="DejaVu Sans"/>
              </a:rPr>
              <a:t>MAP obsahuje potvrzení efektivity a využitelnosti záměrů IROP „Dohoda o efektivní využitelnosti investice“</a:t>
            </a: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CustomShape 1"/>
          <p:cNvSpPr/>
          <p:nvPr/>
        </p:nvSpPr>
        <p:spPr>
          <a:xfrm>
            <a:off x="1127520" y="476640"/>
            <a:ext cx="9873000" cy="5479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>
              <a:lnSpc>
                <a:spcPct val="90000"/>
              </a:lnSpc>
            </a:pPr>
            <a:r>
              <a:rPr lang="cs-CZ" sz="4400" b="1">
                <a:solidFill>
                  <a:srgbClr val="0F6FC6"/>
                </a:solidFill>
                <a:latin typeface="Corbel"/>
                <a:ea typeface="DejaVu Sans"/>
              </a:rPr>
              <a:t>IROP a regionální školství</a:t>
            </a:r>
            <a:endParaRPr/>
          </a:p>
        </p:txBody>
      </p:sp>
      <p:sp>
        <p:nvSpPr>
          <p:cNvPr id="389" name="CustomShape 2"/>
          <p:cNvSpPr/>
          <p:nvPr/>
        </p:nvSpPr>
        <p:spPr>
          <a:xfrm>
            <a:off x="191520" y="980640"/>
            <a:ext cx="11806920" cy="58762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cs-CZ" sz="2400" b="1" u="sng" dirty="0">
                <a:solidFill>
                  <a:srgbClr val="0F6FC6"/>
                </a:solidFill>
                <a:latin typeface="Corbel"/>
                <a:ea typeface="DejaVu Sans"/>
              </a:rPr>
              <a:t>Typy projektů</a:t>
            </a:r>
            <a:r>
              <a:rPr lang="cs-CZ" sz="2400" b="1" dirty="0">
                <a:solidFill>
                  <a:srgbClr val="0F6FC6"/>
                </a:solidFill>
                <a:latin typeface="Corbel"/>
                <a:ea typeface="DejaVu Sans"/>
              </a:rPr>
              <a:t>: </a:t>
            </a:r>
            <a:endParaRPr dirty="0"/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F6FC6"/>
                </a:solidFill>
                <a:latin typeface="Symbol"/>
                <a:ea typeface="DejaVu Sans"/>
              </a:rPr>
              <a:t> </a:t>
            </a:r>
            <a:r>
              <a:rPr lang="cs-CZ" sz="2400" dirty="0">
                <a:solidFill>
                  <a:srgbClr val="0F6FC6"/>
                </a:solidFill>
                <a:latin typeface="Corbel"/>
                <a:ea typeface="DejaVu Sans"/>
              </a:rPr>
              <a:t>MŠ - stavby, stavební úpravy, pořízení vybavení a doplňkově úpravy venkovních prostranství (zeleň, hřiště) – investice vedoucí ke </a:t>
            </a:r>
            <a:r>
              <a:rPr lang="cs-CZ" sz="2400" dirty="0">
                <a:solidFill>
                  <a:srgbClr val="953735"/>
                </a:solidFill>
                <a:latin typeface="Corbel"/>
                <a:ea typeface="DejaVu Sans"/>
              </a:rPr>
              <a:t>zvýšení kvality </a:t>
            </a:r>
            <a:r>
              <a:rPr lang="cs-CZ" sz="2400" dirty="0">
                <a:solidFill>
                  <a:srgbClr val="0F6FC6"/>
                </a:solidFill>
                <a:latin typeface="Corbel"/>
                <a:ea typeface="DejaVu Sans"/>
              </a:rPr>
              <a:t>předškolního vzdělávání</a:t>
            </a:r>
            <a:endParaRPr dirty="0"/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F6FC6"/>
                </a:solidFill>
                <a:latin typeface="Symbol"/>
                <a:ea typeface="DejaVu Sans"/>
              </a:rPr>
              <a:t> </a:t>
            </a:r>
            <a:r>
              <a:rPr lang="cs-CZ" sz="2400" dirty="0">
                <a:solidFill>
                  <a:srgbClr val="0F6FC6"/>
                </a:solidFill>
                <a:latin typeface="Corbel"/>
                <a:ea typeface="DejaVu Sans"/>
              </a:rPr>
              <a:t>MŠ - </a:t>
            </a:r>
            <a:r>
              <a:rPr lang="cs-CZ" sz="2400" dirty="0">
                <a:solidFill>
                  <a:srgbClr val="953735"/>
                </a:solidFill>
                <a:latin typeface="Corbel"/>
                <a:ea typeface="DejaVu Sans"/>
              </a:rPr>
              <a:t>podpora sociální inkluze </a:t>
            </a:r>
            <a:r>
              <a:rPr lang="cs-CZ" sz="2400" dirty="0">
                <a:solidFill>
                  <a:srgbClr val="0F6FC6"/>
                </a:solidFill>
                <a:latin typeface="Corbel"/>
                <a:ea typeface="DejaVu Sans"/>
              </a:rPr>
              <a:t>prostřednictvím stavebních úprav budov a učeben, školních poradenských pracovišť, pořízení vybavení včetně kompenzačních pomůcek a kompenzačního vybavení pro děti se speciálními vzdělávacími potřebami, nezbytných pro zajištění rovného přístupu ke vzdělávání sociálně vyloučeným osobám </a:t>
            </a:r>
            <a:endParaRPr dirty="0"/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F6FC6"/>
                </a:solidFill>
                <a:latin typeface="Symbol"/>
                <a:ea typeface="DejaVu Sans"/>
              </a:rPr>
              <a:t></a:t>
            </a:r>
            <a:r>
              <a:rPr lang="cs-CZ" sz="2400" dirty="0">
                <a:solidFill>
                  <a:srgbClr val="0F6FC6"/>
                </a:solidFill>
                <a:latin typeface="Corbel"/>
                <a:ea typeface="DejaVu Sans"/>
              </a:rPr>
              <a:t> ZŠ - stavební úpravy, v odůvodněných případech stavby, pořízení vybavení za účelem zajištění dostupnosti kvalitního základního vzdělávání</a:t>
            </a:r>
            <a:r>
              <a:rPr lang="cs-CZ" sz="2400" dirty="0">
                <a:solidFill>
                  <a:srgbClr val="953735"/>
                </a:solidFill>
                <a:latin typeface="Corbel"/>
                <a:ea typeface="DejaVu Sans"/>
              </a:rPr>
              <a:t> – cizí jazyky, technické, řemeslné obory a přírodní/environmentální vědy, digitální technologie </a:t>
            </a:r>
            <a:r>
              <a:rPr lang="cs-CZ" sz="2400" dirty="0">
                <a:solidFill>
                  <a:srgbClr val="0F6FC6"/>
                </a:solidFill>
                <a:latin typeface="Corbel"/>
                <a:ea typeface="DejaVu Sans"/>
              </a:rPr>
              <a:t>- nezbytné stavební úpravy učeben a pořízení vybavení  </a:t>
            </a:r>
            <a:endParaRPr dirty="0"/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F6FC6"/>
                </a:solidFill>
                <a:latin typeface="Symbol"/>
                <a:ea typeface="DejaVu Sans"/>
              </a:rPr>
              <a:t></a:t>
            </a:r>
            <a:r>
              <a:rPr lang="cs-CZ" sz="2400" dirty="0">
                <a:solidFill>
                  <a:srgbClr val="0F6FC6"/>
                </a:solidFill>
                <a:latin typeface="Corbel"/>
                <a:ea typeface="DejaVu Sans"/>
              </a:rPr>
              <a:t> výstavba, rekonstrukce a vybavení </a:t>
            </a:r>
            <a:r>
              <a:rPr lang="cs-CZ" sz="2400" dirty="0">
                <a:solidFill>
                  <a:srgbClr val="953735"/>
                </a:solidFill>
                <a:latin typeface="Corbel"/>
                <a:ea typeface="DejaVu Sans"/>
              </a:rPr>
              <a:t>odborných učeben, center odborné přípravy a pozemků pro výuku přírodovědných a technických oborů a pro výuku technických a řemeslných dovedností</a:t>
            </a:r>
            <a:r>
              <a:rPr lang="cs-CZ" sz="2400" dirty="0">
                <a:solidFill>
                  <a:srgbClr val="0F6FC6"/>
                </a:solidFill>
                <a:latin typeface="Corbel"/>
                <a:ea typeface="DejaVu Sans"/>
              </a:rPr>
              <a:t>, </a:t>
            </a:r>
            <a:endParaRPr dirty="0"/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F6FC6"/>
                </a:solidFill>
                <a:latin typeface="Symbol"/>
                <a:ea typeface="DejaVu Sans"/>
              </a:rPr>
              <a:t> </a:t>
            </a:r>
            <a:r>
              <a:rPr lang="cs-CZ" sz="2400" dirty="0">
                <a:solidFill>
                  <a:srgbClr val="0F6FC6"/>
                </a:solidFill>
                <a:latin typeface="Corbel"/>
                <a:ea typeface="DejaVu Sans"/>
              </a:rPr>
              <a:t>rozvoj </a:t>
            </a:r>
            <a:r>
              <a:rPr lang="cs-CZ" sz="2400" dirty="0">
                <a:solidFill>
                  <a:srgbClr val="953735"/>
                </a:solidFill>
                <a:latin typeface="Corbel"/>
                <a:ea typeface="DejaVu Sans"/>
              </a:rPr>
              <a:t>vnitřní konektivity </a:t>
            </a:r>
            <a:r>
              <a:rPr lang="cs-CZ" sz="2400" dirty="0">
                <a:solidFill>
                  <a:srgbClr val="0F6FC6"/>
                </a:solidFill>
                <a:latin typeface="Corbel"/>
                <a:ea typeface="DejaVu Sans"/>
              </a:rPr>
              <a:t>v prostorách škol a školských zařízení a připojení k </a:t>
            </a:r>
            <a:r>
              <a:rPr lang="cs-CZ" sz="2400" dirty="0">
                <a:solidFill>
                  <a:srgbClr val="953735"/>
                </a:solidFill>
                <a:latin typeface="Corbel"/>
                <a:ea typeface="DejaVu Sans"/>
              </a:rPr>
              <a:t>internetu</a:t>
            </a: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6F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CustomShape 1"/>
          <p:cNvSpPr/>
          <p:nvPr/>
        </p:nvSpPr>
        <p:spPr>
          <a:xfrm>
            <a:off x="306360" y="306000"/>
            <a:ext cx="11612520" cy="5026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rPr lang="cs-CZ" sz="2200">
                <a:solidFill>
                  <a:srgbClr val="FF0000"/>
                </a:solidFill>
                <a:latin typeface="Corbel"/>
                <a:ea typeface="Calibri"/>
              </a:rPr>
              <a:t> </a:t>
            </a:r>
            <a:endParaRPr/>
          </a:p>
        </p:txBody>
      </p:sp>
      <p:sp>
        <p:nvSpPr>
          <p:cNvPr id="404" name="CustomShape 2"/>
          <p:cNvSpPr/>
          <p:nvPr/>
        </p:nvSpPr>
        <p:spPr>
          <a:xfrm>
            <a:off x="358920" y="332640"/>
            <a:ext cx="11713320" cy="40359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cs-CZ" sz="2600" b="1" dirty="0" smtClean="0">
                <a:solidFill>
                  <a:srgbClr val="0F6FC6"/>
                </a:solidFill>
                <a:latin typeface="Corbel"/>
                <a:ea typeface="DejaVu Sans"/>
              </a:rPr>
              <a:t>Zahrady</a:t>
            </a:r>
            <a:r>
              <a:rPr lang="cs-CZ" sz="2600" dirty="0" smtClean="0">
                <a:solidFill>
                  <a:srgbClr val="0F6FC6"/>
                </a:solidFill>
                <a:latin typeface="Corbel"/>
                <a:ea typeface="DejaVu Sans"/>
              </a:rPr>
              <a:t> </a:t>
            </a:r>
            <a:r>
              <a:rPr lang="cs-CZ" sz="2600" dirty="0">
                <a:solidFill>
                  <a:srgbClr val="0F6FC6"/>
                </a:solidFill>
                <a:latin typeface="Corbel"/>
                <a:ea typeface="DejaVu Sans"/>
              </a:rPr>
              <a:t>- zeleň je pouze doplňková aktivita IROP. ALE – rozvoj žáků v oblasti přírodních  věd ve vazbě na rozšíření kapacit MŠ  ano</a:t>
            </a:r>
            <a:endParaRPr dirty="0"/>
          </a:p>
          <a:p>
            <a:pPr>
              <a:lnSpc>
                <a:spcPct val="90000"/>
              </a:lnSpc>
            </a:pPr>
            <a:r>
              <a:rPr lang="cs-CZ" sz="2600" b="1" dirty="0">
                <a:solidFill>
                  <a:srgbClr val="0F6FC6"/>
                </a:solidFill>
                <a:latin typeface="Corbel"/>
                <a:ea typeface="DejaVu Sans"/>
              </a:rPr>
              <a:t>Vzdělávání pedagogů, ředitelů, zřizovatelů </a:t>
            </a:r>
            <a:r>
              <a:rPr lang="cs-CZ" sz="2600" dirty="0">
                <a:solidFill>
                  <a:srgbClr val="0F6FC6"/>
                </a:solidFill>
                <a:latin typeface="Corbel"/>
                <a:ea typeface="DejaVu Sans"/>
              </a:rPr>
              <a:t>– ano</a:t>
            </a:r>
            <a:endParaRPr dirty="0"/>
          </a:p>
          <a:p>
            <a:pPr>
              <a:lnSpc>
                <a:spcPct val="90000"/>
              </a:lnSpc>
            </a:pPr>
            <a:r>
              <a:rPr lang="cs-CZ" sz="2600" b="1" dirty="0">
                <a:solidFill>
                  <a:srgbClr val="0F6FC6"/>
                </a:solidFill>
                <a:latin typeface="Corbel"/>
                <a:ea typeface="DejaVu Sans"/>
              </a:rPr>
              <a:t>Školní psycholog </a:t>
            </a:r>
            <a:r>
              <a:rPr lang="cs-CZ" sz="2600" dirty="0">
                <a:solidFill>
                  <a:srgbClr val="0F6FC6"/>
                </a:solidFill>
                <a:latin typeface="Corbel"/>
                <a:ea typeface="DejaVu Sans"/>
              </a:rPr>
              <a:t>- ano</a:t>
            </a:r>
            <a:endParaRPr dirty="0"/>
          </a:p>
          <a:p>
            <a:pPr>
              <a:lnSpc>
                <a:spcPct val="90000"/>
              </a:lnSpc>
            </a:pPr>
            <a:r>
              <a:rPr lang="cs-CZ" sz="2600" b="1" dirty="0">
                <a:solidFill>
                  <a:srgbClr val="0F6FC6"/>
                </a:solidFill>
                <a:latin typeface="Corbel"/>
                <a:ea typeface="DejaVu Sans"/>
              </a:rPr>
              <a:t>Odborné učebny </a:t>
            </a:r>
            <a:r>
              <a:rPr lang="cs-CZ" sz="2600" dirty="0">
                <a:solidFill>
                  <a:srgbClr val="0F6FC6"/>
                </a:solidFill>
                <a:latin typeface="Corbel"/>
                <a:ea typeface="DejaVu Sans"/>
              </a:rPr>
              <a:t>– výstavba + vybavení ano v klíčových </a:t>
            </a:r>
            <a:r>
              <a:rPr lang="cs-CZ" sz="2600" dirty="0" smtClean="0">
                <a:solidFill>
                  <a:srgbClr val="0F6FC6"/>
                </a:solidFill>
                <a:latin typeface="Corbel"/>
                <a:ea typeface="DejaVu Sans"/>
              </a:rPr>
              <a:t>kompetencích </a:t>
            </a:r>
          </a:p>
          <a:p>
            <a:pPr>
              <a:lnSpc>
                <a:spcPct val="90000"/>
              </a:lnSpc>
            </a:pPr>
            <a:r>
              <a:rPr lang="cs-CZ" sz="2600" dirty="0" smtClean="0">
                <a:solidFill>
                  <a:srgbClr val="0F6FC6"/>
                </a:solidFill>
                <a:latin typeface="Corbel"/>
                <a:ea typeface="DejaVu Sans"/>
              </a:rPr>
              <a:t> </a:t>
            </a:r>
            <a:r>
              <a:rPr lang="cs-CZ" sz="2600" b="1" dirty="0">
                <a:solidFill>
                  <a:srgbClr val="0F6FC6"/>
                </a:solidFill>
                <a:latin typeface="Corbel"/>
                <a:ea typeface="DejaVu Sans"/>
              </a:rPr>
              <a:t>Expertní pedagog </a:t>
            </a:r>
            <a:r>
              <a:rPr lang="cs-CZ" sz="2600" dirty="0">
                <a:solidFill>
                  <a:srgbClr val="0F6FC6"/>
                </a:solidFill>
                <a:latin typeface="Corbel"/>
                <a:ea typeface="DejaVu Sans"/>
              </a:rPr>
              <a:t>– školení ano</a:t>
            </a: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cs-CZ" sz="2600" dirty="0" smtClean="0">
                <a:solidFill>
                  <a:srgbClr val="0F6FC6"/>
                </a:solidFill>
                <a:latin typeface="Corbel"/>
                <a:ea typeface="DejaVu Sans"/>
              </a:rPr>
              <a:t> </a:t>
            </a:r>
            <a:r>
              <a:rPr lang="cs-CZ" sz="2600" b="1" dirty="0" smtClean="0">
                <a:solidFill>
                  <a:srgbClr val="0F6FC6"/>
                </a:solidFill>
                <a:latin typeface="Corbel"/>
                <a:ea typeface="DejaVu Sans"/>
              </a:rPr>
              <a:t>Komunitní </a:t>
            </a:r>
            <a:r>
              <a:rPr lang="cs-CZ" sz="2600" b="1" dirty="0">
                <a:solidFill>
                  <a:srgbClr val="0F6FC6"/>
                </a:solidFill>
                <a:latin typeface="Corbel"/>
                <a:ea typeface="DejaVu Sans"/>
              </a:rPr>
              <a:t>centrum </a:t>
            </a:r>
            <a:r>
              <a:rPr lang="cs-CZ" sz="2600" dirty="0">
                <a:solidFill>
                  <a:srgbClr val="0F6FC6"/>
                </a:solidFill>
                <a:latin typeface="Corbel"/>
                <a:ea typeface="DejaVu Sans"/>
              </a:rPr>
              <a:t>– zázemí pro ostatní školy, vč. mimoškolních aktivit, mateřského centra, bezbariérové vyučování – ano (IROP, OPVVV) </a:t>
            </a: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CustomShape 1"/>
          <p:cNvSpPr/>
          <p:nvPr/>
        </p:nvSpPr>
        <p:spPr>
          <a:xfrm>
            <a:off x="266040" y="227880"/>
            <a:ext cx="11756880" cy="62964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cs-CZ" sz="4400" b="1" dirty="0">
                <a:solidFill>
                  <a:srgbClr val="0F6FC6"/>
                </a:solidFill>
                <a:latin typeface="Corbel"/>
                <a:ea typeface="DejaVu Sans"/>
              </a:rPr>
              <a:t>Nepodporované aktivity </a:t>
            </a: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  <a:buFont typeface="StarSymbol"/>
              <a:buChar char="-"/>
            </a:pPr>
            <a:r>
              <a:rPr lang="cs-CZ" sz="2800" dirty="0">
                <a:solidFill>
                  <a:srgbClr val="0F6FC6"/>
                </a:solidFill>
                <a:latin typeface="Corbel"/>
                <a:ea typeface="DejaVu Sans"/>
              </a:rPr>
              <a:t> Výměna střechy, další investice nepojící se primárně se vzděláváním</a:t>
            </a:r>
            <a:endParaRPr dirty="0"/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rgbClr val="0F6FC6"/>
                </a:solidFill>
                <a:latin typeface="Corbel"/>
                <a:ea typeface="DejaVu Sans"/>
              </a:rPr>
              <a:t>- Sportoviště, lezecká stěna</a:t>
            </a:r>
            <a:endParaRPr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dirty="0" smtClean="0">
                <a:solidFill>
                  <a:srgbClr val="0F6FC6"/>
                </a:solidFill>
                <a:latin typeface="Corbel"/>
                <a:ea typeface="DejaVu Sans"/>
              </a:rPr>
              <a:t>Dětská </a:t>
            </a:r>
            <a:r>
              <a:rPr lang="cs-CZ" sz="2800" dirty="0">
                <a:solidFill>
                  <a:srgbClr val="0F6FC6"/>
                </a:solidFill>
                <a:latin typeface="Corbel"/>
                <a:ea typeface="DejaVu Sans"/>
              </a:rPr>
              <a:t>hřiště a přírodní zahrady – zeleň je pouze doplňková aktivita. ALE ano, pokud povede k rozvoji žáků v oblasti přírodních  věd – výukový účel zahrady</a:t>
            </a: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561</Words>
  <Application>Microsoft Office PowerPoint</Application>
  <PresentationFormat>Širokoúhlá obrazovka</PresentationFormat>
  <Paragraphs>59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13" baseType="lpstr">
      <vt:lpstr>Arial</vt:lpstr>
      <vt:lpstr>Calibri</vt:lpstr>
      <vt:lpstr>Corbel</vt:lpstr>
      <vt:lpstr>DejaVu Sans</vt:lpstr>
      <vt:lpstr>StarSymbol</vt:lpstr>
      <vt:lpstr>Symbol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Martina Kulíková, Mgr.</dc:creator>
  <cp:lastModifiedBy>Martina Kulíková, Mgr.</cp:lastModifiedBy>
  <cp:revision>15</cp:revision>
  <dcterms:modified xsi:type="dcterms:W3CDTF">2016-10-04T14:19:03Z</dcterms:modified>
</cp:coreProperties>
</file>