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5" r:id="rId3"/>
    <p:sldId id="257" r:id="rId4"/>
    <p:sldId id="258" r:id="rId5"/>
    <p:sldId id="259" r:id="rId6"/>
    <p:sldId id="263" r:id="rId7"/>
    <p:sldId id="262" r:id="rId8"/>
    <p:sldId id="264" r:id="rId9"/>
    <p:sldId id="265" r:id="rId10"/>
    <p:sldId id="269" r:id="rId11"/>
    <p:sldId id="266" r:id="rId12"/>
    <p:sldId id="283" r:id="rId13"/>
    <p:sldId id="294" r:id="rId14"/>
    <p:sldId id="295" r:id="rId15"/>
    <p:sldId id="297" r:id="rId16"/>
    <p:sldId id="280" r:id="rId17"/>
    <p:sldId id="290" r:id="rId18"/>
    <p:sldId id="292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sia sz" initials="" lastIdx="3" clrIdx="0"/>
  <p:cmAuthor id="1" name="Lenovo_1" initials="L" lastIdx="3" clrIdx="1">
    <p:extLst>
      <p:ext uri="{19B8F6BF-5375-455C-9EA6-DF929625EA0E}">
        <p15:presenceInfo xmlns:p15="http://schemas.microsoft.com/office/powerpoint/2012/main" userId="Lenovo_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3134" y="43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3C96D-AABE-4042-B5C5-9619ED902EB3}" type="datetimeFigureOut">
              <a:rPr lang="cs-CZ" smtClean="0"/>
              <a:t>05.10.2016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882A3-B01F-445F-8C55-87D94718B8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2885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882A3-B01F-445F-8C55-87D94718B83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242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2663-CA3C-4A98-A4B1-EC59DC64296B}" type="datetimeFigureOut">
              <a:rPr lang="cs-CZ" smtClean="0"/>
              <a:t>05.10.2016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F938-98D8-4B90-B0EF-D6981F664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29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2663-CA3C-4A98-A4B1-EC59DC64296B}" type="datetimeFigureOut">
              <a:rPr lang="cs-CZ" smtClean="0"/>
              <a:t>05.10.2016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F938-98D8-4B90-B0EF-D6981F664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569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2663-CA3C-4A98-A4B1-EC59DC64296B}" type="datetimeFigureOut">
              <a:rPr lang="cs-CZ" smtClean="0"/>
              <a:t>05.10.2016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F938-98D8-4B90-B0EF-D6981F664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4104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2663-CA3C-4A98-A4B1-EC59DC64296B}" type="datetimeFigureOut">
              <a:rPr lang="cs-CZ" smtClean="0"/>
              <a:t>05.10.2016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F938-98D8-4B90-B0EF-D6981F664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71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2663-CA3C-4A98-A4B1-EC59DC64296B}" type="datetimeFigureOut">
              <a:rPr lang="cs-CZ" smtClean="0"/>
              <a:t>05.10.2016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F938-98D8-4B90-B0EF-D6981F664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35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2663-CA3C-4A98-A4B1-EC59DC64296B}" type="datetimeFigureOut">
              <a:rPr lang="cs-CZ" smtClean="0"/>
              <a:t>05.10.2016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F938-98D8-4B90-B0EF-D6981F664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00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2663-CA3C-4A98-A4B1-EC59DC64296B}" type="datetimeFigureOut">
              <a:rPr lang="cs-CZ" smtClean="0"/>
              <a:t>05.10.2016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F938-98D8-4B90-B0EF-D6981F664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3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2663-CA3C-4A98-A4B1-EC59DC64296B}" type="datetimeFigureOut">
              <a:rPr lang="cs-CZ" smtClean="0"/>
              <a:t>05.10.2016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F938-98D8-4B90-B0EF-D6981F664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32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2663-CA3C-4A98-A4B1-EC59DC64296B}" type="datetimeFigureOut">
              <a:rPr lang="cs-CZ" smtClean="0"/>
              <a:t>05.10.2016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F938-98D8-4B90-B0EF-D6981F664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415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2663-CA3C-4A98-A4B1-EC59DC64296B}" type="datetimeFigureOut">
              <a:rPr lang="cs-CZ" smtClean="0"/>
              <a:t>05.10.2016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F938-98D8-4B90-B0EF-D6981F664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098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2663-CA3C-4A98-A4B1-EC59DC64296B}" type="datetimeFigureOut">
              <a:rPr lang="cs-CZ" smtClean="0"/>
              <a:t>05.10.2016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F938-98D8-4B90-B0EF-D6981F664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448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A2663-CA3C-4A98-A4B1-EC59DC64296B}" type="datetimeFigureOut">
              <a:rPr lang="cs-CZ" smtClean="0"/>
              <a:t>05.10.2016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5F938-98D8-4B90-B0EF-D6981F664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7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  <a:latin typeface="+mn-lt"/>
              </a:rPr>
              <a:t>Šablony pro MŠ a ZŠ</a:t>
            </a:r>
            <a:br>
              <a:rPr lang="cs-CZ" dirty="0">
                <a:latin typeface="+mn-lt"/>
              </a:rPr>
            </a:br>
            <a:r>
              <a:rPr lang="cs-CZ" sz="3200" dirty="0">
                <a:solidFill>
                  <a:srgbClr val="A6A6A6"/>
                </a:solidFill>
                <a:latin typeface="+mn-lt"/>
              </a:rPr>
              <a:t>Výzva č. 02_16_022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sz="3200" dirty="0"/>
              <a:t>Podpora škol formou zjednodušeného vykazování</a:t>
            </a:r>
          </a:p>
          <a:p>
            <a:endParaRPr lang="cs-CZ" sz="32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568" y="5257800"/>
            <a:ext cx="6479771" cy="143810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899" y="0"/>
            <a:ext cx="7280031" cy="12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27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3856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  <a:latin typeface="+mn-lt"/>
              </a:rPr>
              <a:t>DVPP v rozsahu 32 hodin </a:t>
            </a:r>
            <a:r>
              <a:rPr lang="cs-CZ" sz="2700" dirty="0">
                <a:latin typeface="+mn-lt"/>
              </a:rPr>
              <a:t>–</a:t>
            </a:r>
            <a:r>
              <a:rPr lang="cs-CZ" dirty="0">
                <a:latin typeface="+mn-lt"/>
              </a:rPr>
              <a:t> </a:t>
            </a:r>
            <a:r>
              <a:rPr lang="cs-CZ" sz="2700" dirty="0">
                <a:latin typeface="+mn-lt"/>
              </a:rPr>
              <a:t>čtenářská gramotnost, matematická gramotnost, cizí jazyky, </a:t>
            </a:r>
            <a:r>
              <a:rPr lang="cs-CZ" sz="2700" dirty="0" err="1">
                <a:latin typeface="+mn-lt"/>
              </a:rPr>
              <a:t>mentoring</a:t>
            </a:r>
            <a:br>
              <a:rPr lang="cs-CZ" sz="2700" dirty="0">
                <a:latin typeface="+mn-lt"/>
              </a:rPr>
            </a:br>
            <a:br>
              <a:rPr lang="cs-CZ" sz="2700" dirty="0">
                <a:latin typeface="+mn-lt"/>
              </a:rPr>
            </a:br>
            <a:r>
              <a:rPr lang="cs-CZ" dirty="0">
                <a:solidFill>
                  <a:srgbClr val="0070C0"/>
                </a:solidFill>
                <a:latin typeface="+mn-lt"/>
              </a:rPr>
              <a:t>DVPP v rozsahu 32 hodin </a:t>
            </a:r>
            <a:r>
              <a:rPr lang="cs-CZ" sz="2800" dirty="0">
                <a:latin typeface="+mn-lt"/>
              </a:rPr>
              <a:t>– inkluze</a:t>
            </a:r>
            <a:br>
              <a:rPr lang="cs-CZ" sz="2800" dirty="0"/>
            </a:br>
            <a:endParaRPr lang="cs-CZ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103685"/>
            <a:ext cx="10515600" cy="2417884"/>
          </a:xfrm>
        </p:spPr>
        <p:txBody>
          <a:bodyPr/>
          <a:lstStyle/>
          <a:p>
            <a:r>
              <a:rPr lang="cs-CZ" dirty="0"/>
              <a:t>Vzdělávání formou absolvování vzdělávacího programu DVPP akreditované v systému DVPP</a:t>
            </a:r>
          </a:p>
          <a:p>
            <a:r>
              <a:rPr lang="cs-CZ" dirty="0"/>
              <a:t>Musí se jednat o jeden vzdělávací program, realizován prezenční formou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100" y="5742345"/>
            <a:ext cx="5425799" cy="89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60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  <a:latin typeface="+mn-lt"/>
              </a:rPr>
              <a:t>Čtenářský klub pro žáky ZŠ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0277" y="154084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cs-CZ" u="sng" dirty="0"/>
              <a:t>Nejméně 6 žáků</a:t>
            </a:r>
          </a:p>
          <a:p>
            <a:r>
              <a:rPr lang="cs-CZ" dirty="0"/>
              <a:t>Zařazení nejméně 2 žáků ohrožené školním neúspěchem – výběr žáků je zcela v kompetenci ředitele školy.</a:t>
            </a:r>
          </a:p>
          <a:p>
            <a:r>
              <a:rPr lang="cs-CZ" dirty="0"/>
              <a:t>V období pěti po sobě jdoucích měsících bude realizováno min. </a:t>
            </a:r>
            <a:r>
              <a:rPr lang="cs-CZ" u="sng" dirty="0"/>
              <a:t>16 schůzek v délce trvání 90 minut</a:t>
            </a:r>
            <a:r>
              <a:rPr lang="cs-CZ" dirty="0"/>
              <a:t>, zpravidla jedenkrát týdně. Na přípravu a následnou reflexi každé schůzky je určena časová dotace 2,5 hodiny.</a:t>
            </a:r>
          </a:p>
          <a:p>
            <a:r>
              <a:rPr lang="cs-CZ" dirty="0"/>
              <a:t>Činnost klubu: čtení knih přímo v klubu, půjčování knih z klubové knihovničky, rozhovory o četbě – vzájemné doporučování knih</a:t>
            </a:r>
          </a:p>
          <a:p>
            <a:r>
              <a:rPr lang="cs-CZ" dirty="0"/>
              <a:t>Průměrná </a:t>
            </a:r>
            <a:r>
              <a:rPr lang="cs-CZ" u="sng" dirty="0"/>
              <a:t>návštěvnost aktivity je alespoň 75 % </a:t>
            </a:r>
            <a:r>
              <a:rPr lang="cs-CZ" dirty="0"/>
              <a:t>z celkové počtu zapsaných/přihlášených žáků. Nejnižší požadovaný počet žáků přítomných na jednom setkání klubu není stanovený.</a:t>
            </a:r>
          </a:p>
          <a:p>
            <a:r>
              <a:rPr lang="cs-CZ" dirty="0"/>
              <a:t>Veden pedagogickým pracovníkem</a:t>
            </a: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100" y="5742345"/>
            <a:ext cx="5425799" cy="89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97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132853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  <a:latin typeface="+mn-lt"/>
              </a:rPr>
              <a:t>Odborně zaměření tematická setkávání a spolupráce s rodiči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540848"/>
            <a:ext cx="10515600" cy="4351338"/>
          </a:xfrm>
        </p:spPr>
        <p:txBody>
          <a:bodyPr/>
          <a:lstStyle/>
          <a:p>
            <a:r>
              <a:rPr lang="cs-CZ" dirty="0"/>
              <a:t>Celkový hodinový rozsah setkávání je </a:t>
            </a:r>
            <a:r>
              <a:rPr lang="cs-CZ" u="sng" dirty="0"/>
              <a:t>12 hodin</a:t>
            </a:r>
            <a:r>
              <a:rPr lang="cs-CZ" dirty="0"/>
              <a:t> (1 h = 60 minut), doporučeno 6 dvouhodinových setkání</a:t>
            </a:r>
          </a:p>
          <a:p>
            <a:r>
              <a:rPr lang="cs-CZ" dirty="0"/>
              <a:t>Skupina min. </a:t>
            </a:r>
            <a:r>
              <a:rPr lang="cs-CZ" u="sng" dirty="0"/>
              <a:t>8 rodičů </a:t>
            </a:r>
          </a:p>
          <a:p>
            <a:r>
              <a:rPr lang="cs-CZ" dirty="0"/>
              <a:t>Zajištění </a:t>
            </a:r>
            <a:r>
              <a:rPr lang="cs-CZ" u="sng" dirty="0"/>
              <a:t>externího odborníka </a:t>
            </a:r>
            <a:r>
              <a:rPr lang="cs-CZ" dirty="0"/>
              <a:t>(např. pracovník pedagogicko-psychologické poradny, vysokoškolský pedagog, metodik, apod.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u="sng" dirty="0"/>
              <a:t>Témata k setkávání</a:t>
            </a:r>
            <a:r>
              <a:rPr lang="cs-CZ" dirty="0"/>
              <a:t> mohou být zaměřena například na: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dirty="0"/>
              <a:t>styly učení, jak na učení, motivace k učení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dirty="0"/>
              <a:t>inkluzivní vzdělávání, formy hodnocení žáků, metody a formy výuky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dirty="0"/>
              <a:t>využití talentu a silných stránek (volba další vzdělávací dráhy)</a:t>
            </a: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100" y="5742345"/>
            <a:ext cx="5425799" cy="89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65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10-03 at 1.21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76" y="314812"/>
            <a:ext cx="9380154" cy="631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52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"/>
            <a:ext cx="10515600" cy="633046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  <a:latin typeface="+mn-lt"/>
              </a:rPr>
              <a:t>Monitorování projektu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36963"/>
            <a:ext cx="10515600" cy="521855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Proces schvalování žádosti je ukončen nejpozději do </a:t>
            </a:r>
            <a:r>
              <a:rPr lang="cs-CZ" u="sng" dirty="0"/>
              <a:t>5 měsíců od data podání žádosti o podporu.</a:t>
            </a:r>
          </a:p>
          <a:p>
            <a:r>
              <a:rPr lang="cs-CZ" b="1" dirty="0">
                <a:solidFill>
                  <a:srgbClr val="FF0000"/>
                </a:solidFill>
              </a:rPr>
              <a:t>1. </a:t>
            </a:r>
            <a:r>
              <a:rPr lang="cs-CZ" b="1" u="sng" dirty="0">
                <a:solidFill>
                  <a:srgbClr val="FF0000"/>
                </a:solidFill>
              </a:rPr>
              <a:t>zálohová platba ve výši 60 % </a:t>
            </a:r>
            <a:r>
              <a:rPr lang="cs-CZ" dirty="0"/>
              <a:t>je příjemci odeslána do 30 pracovních dnů od vydání právního aktu o poskytnutí/převodu podpory. Nejdříve však 60 dnů před plánovaným zahájením (fyzické) realizace projektu. </a:t>
            </a:r>
          </a:p>
          <a:p>
            <a:pPr marL="0" indent="0">
              <a:buNone/>
            </a:pPr>
            <a:endParaRPr lang="cs-CZ" dirty="0"/>
          </a:p>
          <a:p>
            <a:pPr>
              <a:spcBef>
                <a:spcPts val="0"/>
              </a:spcBef>
            </a:pPr>
            <a:r>
              <a:rPr lang="cs-CZ" u="sng" dirty="0"/>
              <a:t>První zpráva o realizaci projektu</a:t>
            </a:r>
            <a:r>
              <a:rPr lang="cs-CZ" dirty="0"/>
              <a:t> (</a:t>
            </a:r>
            <a:r>
              <a:rPr lang="cs-CZ" dirty="0" err="1"/>
              <a:t>ZoR</a:t>
            </a:r>
            <a:r>
              <a:rPr lang="cs-CZ" dirty="0"/>
              <a:t>) včetně všech příloh se předkládá do 20 pracovních dnů zpravidla po uplynutí </a:t>
            </a:r>
            <a:r>
              <a:rPr lang="cs-CZ" dirty="0">
                <a:solidFill>
                  <a:srgbClr val="FF0000"/>
                </a:solidFill>
              </a:rPr>
              <a:t>6 měsíců </a:t>
            </a:r>
            <a:r>
              <a:rPr lang="cs-CZ" dirty="0"/>
              <a:t>od data zahájení fyzické realizace projektu nebo ode dne vydání právního aktu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   o poskytnutí/převodu podpory, podle toho, co nastane později.</a:t>
            </a:r>
          </a:p>
          <a:p>
            <a:r>
              <a:rPr lang="cs-CZ" dirty="0"/>
              <a:t>Po jejím schválení bude vyplacena </a:t>
            </a:r>
            <a:r>
              <a:rPr lang="cs-CZ" b="1" u="sng" dirty="0">
                <a:solidFill>
                  <a:srgbClr val="FF0000"/>
                </a:solidFill>
              </a:rPr>
              <a:t>2. zálohová platba ve výši 40 % </a:t>
            </a:r>
            <a:r>
              <a:rPr lang="cs-CZ" b="1" u="sng" dirty="0"/>
              <a:t> </a:t>
            </a:r>
            <a:r>
              <a:rPr lang="cs-CZ" dirty="0"/>
              <a:t>celkových způsobilých výdajů.</a:t>
            </a:r>
          </a:p>
          <a:p>
            <a:r>
              <a:rPr lang="cs-CZ" dirty="0"/>
              <a:t>V průběhu realizace se předkládají celkem </a:t>
            </a:r>
            <a:r>
              <a:rPr lang="cs-CZ" dirty="0">
                <a:solidFill>
                  <a:srgbClr val="FF0000"/>
                </a:solidFill>
              </a:rPr>
              <a:t>tři průběžné zprávy o realizaci projektu a jedna závěrečná zpráva o realizaci projektu.</a:t>
            </a:r>
            <a:endParaRPr lang="cs-CZ" dirty="0"/>
          </a:p>
          <a:p>
            <a:endParaRPr lang="en-US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100" y="5855519"/>
            <a:ext cx="5425799" cy="89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06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052" y="151352"/>
            <a:ext cx="10515600" cy="1093557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  <a:latin typeface="+mn-lt"/>
              </a:rPr>
              <a:t>Fyzická realizace projektu (24 měsíců) – </a:t>
            </a:r>
            <a:r>
              <a:rPr lang="cs-CZ" sz="2200" dirty="0">
                <a:solidFill>
                  <a:srgbClr val="0070C0"/>
                </a:solidFill>
                <a:latin typeface="+mn-lt"/>
              </a:rPr>
              <a:t>dokládání výstupů ve zprávě o realizaci a pro kontrolu na místě</a:t>
            </a:r>
            <a:endParaRPr lang="en-US" sz="2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cs-CZ" dirty="0"/>
            </a:b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9288" y="1394781"/>
            <a:ext cx="11026878" cy="50676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600" b="1" dirty="0"/>
              <a:t>Školní psycholog </a:t>
            </a:r>
          </a:p>
          <a:p>
            <a:r>
              <a:rPr lang="cs-CZ" dirty="0"/>
              <a:t>uzavření </a:t>
            </a:r>
            <a:r>
              <a:rPr lang="cs-CZ" u="sng" dirty="0"/>
              <a:t>pracovní smlouvy</a:t>
            </a:r>
            <a:r>
              <a:rPr lang="cs-CZ" dirty="0"/>
              <a:t>, popř. DPČ, konkrétní náplň práce, rozsah a rozpis jednotlivých činností</a:t>
            </a:r>
          </a:p>
          <a:p>
            <a:r>
              <a:rPr lang="cs-CZ" dirty="0"/>
              <a:t>doložení </a:t>
            </a:r>
            <a:r>
              <a:rPr lang="cs-CZ" u="sng" dirty="0"/>
              <a:t>splnění kvalifikačních požadavků školního psychologa </a:t>
            </a:r>
            <a:r>
              <a:rPr lang="cs-CZ" dirty="0"/>
              <a:t>(doklad o dosaženém vzdělání) -kopie</a:t>
            </a:r>
          </a:p>
          <a:p>
            <a:r>
              <a:rPr lang="cs-CZ" u="sng" dirty="0"/>
              <a:t>report o činnosti </a:t>
            </a:r>
            <a:r>
              <a:rPr lang="cs-CZ" dirty="0"/>
              <a:t>školního psychologa ve škole za daný měsíc – vzor MŠMT</a:t>
            </a:r>
          </a:p>
          <a:p>
            <a:r>
              <a:rPr lang="cs-CZ" u="sng" dirty="0"/>
              <a:t>evidence docházky</a:t>
            </a:r>
          </a:p>
          <a:p>
            <a:r>
              <a:rPr lang="cs-CZ" dirty="0"/>
              <a:t>čestné prohlášení statutárního orgánu </a:t>
            </a:r>
            <a:r>
              <a:rPr lang="cs-CZ" u="sng" dirty="0"/>
              <a:t>o integraci alespoň tří dětí </a:t>
            </a:r>
            <a:r>
              <a:rPr lang="cs-CZ" dirty="0"/>
              <a:t>s potřebou podpůrných opatření prvního stupně podpory/se speciálními vzdělávacími potřebami – vzor MŠMT</a:t>
            </a:r>
          </a:p>
          <a:p>
            <a:r>
              <a:rPr lang="cs-CZ" dirty="0"/>
              <a:t>pro kontrolu na místě mít kromě originálů výše uvedených dokladů ještě zpracovány tři plány pedagogické podpory u žáků s podpůrnými opatřeními prvního stupně podpory/IVP u žáků se speciálními vzdělávacími potřebami.</a:t>
            </a:r>
          </a:p>
          <a:p>
            <a:pPr marL="0" indent="0">
              <a:buNone/>
            </a:pPr>
            <a:r>
              <a:rPr lang="cs-CZ" sz="4000" b="1" dirty="0"/>
              <a:t>DVPP 32 hodin – ČG, MG, CJ, M, DVPP 32 hodin - inkluze</a:t>
            </a:r>
          </a:p>
          <a:p>
            <a:r>
              <a:rPr lang="cs-CZ" dirty="0"/>
              <a:t>osvědčení o absolvování vzdělávacího programu DVPP</a:t>
            </a:r>
          </a:p>
          <a:p>
            <a:r>
              <a:rPr lang="cs-CZ" dirty="0"/>
              <a:t>Při kontrole na místě: rozhovor s pedagogem, případně kontrola účasti pedagoga na kurzu (pokud by kontrola na místě probíhala v době konání kurzu).</a:t>
            </a:r>
          </a:p>
          <a:p>
            <a:endParaRPr lang="cs-CZ" dirty="0"/>
          </a:p>
          <a:p>
            <a:endParaRPr lang="en-US" dirty="0"/>
          </a:p>
        </p:txBody>
      </p:sp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100" y="5855519"/>
            <a:ext cx="5425799" cy="89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14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-130175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  <a:latin typeface="+mn-lt"/>
              </a:rPr>
              <a:t>Fyzická realizace projektu </a:t>
            </a:r>
            <a:r>
              <a:rPr lang="cs-CZ" sz="2800" dirty="0">
                <a:solidFill>
                  <a:srgbClr val="0070C0"/>
                </a:solidFill>
                <a:latin typeface="+mn-lt"/>
              </a:rPr>
              <a:t>– dokládání výstupů ve zprávě o realizaci a pro kontrolu na místě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005009"/>
            <a:ext cx="10515600" cy="47373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3200" b="1" dirty="0"/>
              <a:t>Čtenářský klub pro žáky ZŠ </a:t>
            </a:r>
          </a:p>
          <a:p>
            <a:pPr marL="0" indent="0">
              <a:buNone/>
            </a:pPr>
            <a:r>
              <a:rPr lang="cs-CZ" sz="1800" dirty="0"/>
              <a:t>(vytvoření materiálního zázemí, DPP vedoucí klubu)</a:t>
            </a:r>
          </a:p>
          <a:p>
            <a:pPr>
              <a:spcBef>
                <a:spcPts val="0"/>
              </a:spcBef>
            </a:pPr>
            <a:r>
              <a:rPr lang="cs-CZ" sz="2000" dirty="0"/>
              <a:t>čestné prohlášení statutárního orgánu o zapojení alespoň </a:t>
            </a:r>
            <a:r>
              <a:rPr lang="cs-CZ" sz="2000" u="sng" dirty="0"/>
              <a:t>dvou žáků </a:t>
            </a:r>
            <a:r>
              <a:rPr lang="cs-CZ" sz="2000" dirty="0"/>
              <a:t>ohrožených školním neúspěchem</a:t>
            </a:r>
          </a:p>
          <a:p>
            <a:pPr>
              <a:spcBef>
                <a:spcPts val="0"/>
              </a:spcBef>
            </a:pPr>
            <a:r>
              <a:rPr lang="cs-CZ" sz="2000" dirty="0"/>
              <a:t>vedení </a:t>
            </a:r>
            <a:r>
              <a:rPr lang="cs-CZ" sz="2000" u="sng" dirty="0"/>
              <a:t>třídní knihy kroužku </a:t>
            </a:r>
            <a:r>
              <a:rPr lang="cs-CZ" sz="2000" dirty="0"/>
              <a:t>– vzor MŠMT</a:t>
            </a:r>
          </a:p>
          <a:p>
            <a:pPr>
              <a:spcBef>
                <a:spcPts val="0"/>
              </a:spcBef>
            </a:pPr>
            <a:r>
              <a:rPr lang="cs-CZ" sz="2000" dirty="0"/>
              <a:t>pro kontrolu na místě originál třídní knihy, </a:t>
            </a:r>
            <a:r>
              <a:rPr lang="cs-CZ" sz="2000" u="sng" dirty="0"/>
              <a:t>plán aktivit klubu</a:t>
            </a:r>
            <a:r>
              <a:rPr lang="cs-CZ" sz="2000" dirty="0"/>
              <a:t>, identifikace žáků ohrožených školním neúspěchem pro minimálně dva žáky, kontrola přímo v klubu (pokud by kontrola na místě probíhala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/>
              <a:t>    v době konání klubu): diskuze s vedoucím klubu, případně se žáky; kontrola, že klub probíhá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/>
              <a:t>    po vyučování.</a:t>
            </a:r>
          </a:p>
          <a:p>
            <a:pPr marL="0" indent="0"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spcBef>
                <a:spcPts val="0"/>
              </a:spcBef>
              <a:buNone/>
            </a:pPr>
            <a:r>
              <a:rPr lang="cs-CZ" sz="3200" b="1" dirty="0"/>
              <a:t>Odborně zaměření tematická setkávání a spolupráce s rodiči</a:t>
            </a:r>
          </a:p>
          <a:p>
            <a:r>
              <a:rPr lang="cs-CZ" sz="2200" u="sng" dirty="0"/>
              <a:t>zápis o uskutečněných setkáních</a:t>
            </a:r>
            <a:r>
              <a:rPr lang="cs-CZ" sz="2200" dirty="0"/>
              <a:t> podepsaný statutárním orgánem, předepsaný obsah – vzor MŠMT</a:t>
            </a:r>
          </a:p>
          <a:p>
            <a:r>
              <a:rPr lang="cs-CZ" sz="2200" dirty="0"/>
              <a:t>pro kontrolu na místě originál zápisu, originály prezenčních listin se setkání, podklady externího odborníka pro setkání (prezentace, články, letáky), uskutečnění rozhovoru s pedagogy, rodiči, případně fyzická návštěvy setkání (pokud by kontrola na místě probíhala v době konání setkání.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100" y="5742345"/>
            <a:ext cx="5425799" cy="89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83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213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0070C0"/>
                </a:solidFill>
                <a:latin typeface="+mn-lt"/>
              </a:rPr>
              <a:t>S čím školám může MAS pomoci?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302172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Animace pro školy je </a:t>
            </a:r>
            <a:r>
              <a:rPr lang="cs-CZ" b="1" dirty="0">
                <a:solidFill>
                  <a:srgbClr val="FF0000"/>
                </a:solidFill>
              </a:rPr>
              <a:t>bezplatná</a:t>
            </a:r>
          </a:p>
          <a:p>
            <a:r>
              <a:rPr lang="cs-CZ" dirty="0"/>
              <a:t>Metodická pomoc ZŠ a MŠ s výběrem vhodných šablon, vyplnění žádosti </a:t>
            </a:r>
          </a:p>
          <a:p>
            <a:pPr marL="0" indent="0">
              <a:buNone/>
            </a:pPr>
            <a:r>
              <a:rPr lang="cs-CZ" dirty="0"/>
              <a:t>    o podporu v monitorovacím systému</a:t>
            </a:r>
          </a:p>
          <a:p>
            <a:r>
              <a:rPr lang="cs-CZ" dirty="0"/>
              <a:t>Školení pro žadatele a příjemce ZŠ a MŠ</a:t>
            </a:r>
          </a:p>
          <a:p>
            <a:r>
              <a:rPr lang="cs-CZ" dirty="0"/>
              <a:t>Konzultační činnost při realizaci projektu, např. Zadávání veřejných zakázek, povinné publicitě</a:t>
            </a:r>
          </a:p>
          <a:p>
            <a:r>
              <a:rPr lang="cs-CZ" dirty="0"/>
              <a:t>Metodická pomoc ZŠ a MŠ při zpracování zpráv o realizaci a udržitelnosti projektu, zadávání dat do monitorovacího systému, zajištění správnosti předávaných výstupů</a:t>
            </a:r>
          </a:p>
          <a:p>
            <a:r>
              <a:rPr lang="cs-CZ" dirty="0"/>
              <a:t>Metodická pomoc s vypořádáním připomínek ke zprávám o realizaci a udržitelnosti projektu</a:t>
            </a:r>
          </a:p>
          <a:p>
            <a:r>
              <a:rPr lang="cs-CZ" dirty="0"/>
              <a:t>Metodická pomoc při kontrole na místě, při ukončování realizace projektu a při přípravě závěrečné zprávy o realizaci projektu</a:t>
            </a: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100" y="5742345"/>
            <a:ext cx="5425799" cy="89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53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55083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70C0"/>
                </a:solidFill>
                <a:latin typeface="+mn-lt"/>
              </a:rPr>
              <a:t>Obecně prospěšná společnost pro Český ráj</a:t>
            </a:r>
            <a:br>
              <a:rPr lang="cs-CZ" sz="2800" b="1" dirty="0">
                <a:latin typeface="+mn-lt"/>
              </a:rPr>
            </a:br>
            <a:r>
              <a:rPr lang="cs-CZ" sz="2800" b="1" dirty="0">
                <a:latin typeface="+mn-lt"/>
              </a:rPr>
              <a:t>MAS Český ráj a Střední Pojizeří</a:t>
            </a:r>
            <a:br>
              <a:rPr lang="cs-CZ" sz="2800" b="1" dirty="0">
                <a:latin typeface="+mn-lt"/>
              </a:rPr>
            </a:br>
            <a:r>
              <a:rPr lang="cs-CZ" sz="2800" dirty="0" err="1">
                <a:latin typeface="+mn-lt"/>
              </a:rPr>
              <a:t>Předměstká</a:t>
            </a:r>
            <a:r>
              <a:rPr lang="cs-CZ" sz="2800" dirty="0">
                <a:latin typeface="+mn-lt"/>
              </a:rPr>
              <a:t> 286</a:t>
            </a:r>
            <a:br>
              <a:rPr lang="cs-CZ" sz="2800" dirty="0">
                <a:latin typeface="+mn-lt"/>
              </a:rPr>
            </a:br>
            <a:r>
              <a:rPr lang="cs-CZ" sz="2800" dirty="0">
                <a:latin typeface="+mn-lt"/>
              </a:rPr>
              <a:t>507 43  Sobotka</a:t>
            </a:r>
            <a:br>
              <a:rPr lang="cs-CZ" sz="2800" dirty="0">
                <a:latin typeface="+mn-lt"/>
              </a:rPr>
            </a:br>
            <a:r>
              <a:rPr lang="cs-CZ" sz="2800" dirty="0">
                <a:latin typeface="+mn-lt"/>
              </a:rPr>
              <a:t>tel. 493 720 546, 728 712 362</a:t>
            </a:r>
            <a:br>
              <a:rPr lang="cs-CZ" sz="2800" dirty="0">
                <a:latin typeface="+mn-lt"/>
              </a:rPr>
            </a:br>
            <a:r>
              <a:rPr lang="cs-CZ" sz="2800" dirty="0">
                <a:latin typeface="+mn-lt"/>
              </a:rPr>
              <a:t>e-mail: opspcr@seznam.cz</a:t>
            </a:r>
            <a:br>
              <a:rPr lang="cs-CZ" sz="2800" dirty="0">
                <a:latin typeface="+mn-lt"/>
              </a:rPr>
            </a:br>
            <a:r>
              <a:rPr lang="cs-CZ" sz="2800" dirty="0">
                <a:latin typeface="+mn-lt"/>
              </a:rPr>
              <a:t>www.craj-ops.cz </a:t>
            </a:r>
          </a:p>
        </p:txBody>
      </p:sp>
      <p:pic>
        <p:nvPicPr>
          <p:cNvPr id="5" name="Obrázek 1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70312" y="3707141"/>
            <a:ext cx="1895238" cy="13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4028342" y="5336931"/>
            <a:ext cx="4135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Děkuji za pozornost Zdenka Svobodová</a:t>
            </a:r>
          </a:p>
        </p:txBody>
      </p:sp>
    </p:spTree>
    <p:extLst>
      <p:ext uri="{BB962C8B-B14F-4D97-AF65-F5344CB8AC3E}">
        <p14:creationId xmlns:p14="http://schemas.microsoft.com/office/powerpoint/2010/main" val="3825411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6813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  <a:latin typeface="+mn-lt"/>
              </a:rPr>
              <a:t>Základní znaky zjednodušeného vykazování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40848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Projekt žadatel skládá z předem definovaných šablon/aktivit </a:t>
            </a:r>
            <a:r>
              <a:rPr lang="cs-CZ" dirty="0">
                <a:solidFill>
                  <a:srgbClr val="FF0000"/>
                </a:solidFill>
              </a:rPr>
              <a:t>s předem definovaným výstupem.</a:t>
            </a:r>
          </a:p>
          <a:p>
            <a:r>
              <a:rPr lang="cs-CZ" dirty="0"/>
              <a:t>Žádost o podporu i zprávy o realizaci se předkládají ve </a:t>
            </a:r>
            <a:r>
              <a:rPr lang="cs-CZ" b="1" dirty="0"/>
              <a:t>zjednodušené formě</a:t>
            </a:r>
            <a:r>
              <a:rPr lang="cs-CZ" dirty="0"/>
              <a:t>.</a:t>
            </a:r>
          </a:p>
          <a:p>
            <a:r>
              <a:rPr lang="cs-CZ" dirty="0"/>
              <a:t>Není předkládáno a kontrolováno účetnictví.</a:t>
            </a:r>
          </a:p>
          <a:p>
            <a:r>
              <a:rPr lang="cs-CZ" dirty="0"/>
              <a:t>Není vyžadován samostatný projektový účet.</a:t>
            </a:r>
          </a:p>
          <a:p>
            <a:r>
              <a:rPr lang="cs-CZ" dirty="0"/>
              <a:t>Rozložení dotace na jednotlivé druhy výdajů a jejich výše je v kompetenci ředitele školy.</a:t>
            </a:r>
          </a:p>
          <a:p>
            <a:r>
              <a:rPr lang="cs-CZ" dirty="0"/>
              <a:t>Podpora bude poskytnuta formou </a:t>
            </a:r>
            <a:r>
              <a:rPr lang="cs-CZ" b="1" dirty="0"/>
              <a:t>neinvestiční dotace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100" y="5855519"/>
            <a:ext cx="5425799" cy="89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03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Příprava žádosti a realizace projektu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100" y="5742345"/>
            <a:ext cx="5425799" cy="89505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38200" y="1690688"/>
            <a:ext cx="71549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Jak identifikovat oblasti pro rozvoj školy?</a:t>
            </a:r>
            <a:endParaRPr lang="cs-CZ" sz="3200" dirty="0"/>
          </a:p>
        </p:txBody>
      </p:sp>
      <p:sp>
        <p:nvSpPr>
          <p:cNvPr id="6" name="Obdélník 5"/>
          <p:cNvSpPr/>
          <p:nvPr/>
        </p:nvSpPr>
        <p:spPr>
          <a:xfrm>
            <a:off x="838200" y="2408917"/>
            <a:ext cx="10515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0" i="0" u="none" strike="noStrike" baseline="0" dirty="0"/>
              <a:t>• Dotazník – prosinec 2015</a:t>
            </a:r>
            <a:endParaRPr lang="cs-CZ" sz="2800" b="0" i="0" u="none" strike="noStrike" baseline="0" dirty="0">
              <a:solidFill>
                <a:srgbClr val="FF0000"/>
              </a:solidFill>
            </a:endParaRPr>
          </a:p>
          <a:p>
            <a:r>
              <a:rPr lang="cs-CZ" sz="2800" dirty="0"/>
              <a:t>• Identifikace potřeb školy</a:t>
            </a:r>
          </a:p>
          <a:p>
            <a:r>
              <a:rPr lang="cs-CZ" sz="2800" dirty="0"/>
              <a:t>• Určení nejslabší oblasti v průměru k ČR – volba alespoň 1 šablony</a:t>
            </a:r>
          </a:p>
          <a:p>
            <a:r>
              <a:rPr lang="cs-CZ" sz="2800" dirty="0"/>
              <a:t>   rozvíjející tuto oblast</a:t>
            </a:r>
          </a:p>
        </p:txBody>
      </p:sp>
    </p:spTree>
    <p:extLst>
      <p:ext uri="{BB962C8B-B14F-4D97-AF65-F5344CB8AC3E}">
        <p14:creationId xmlns:p14="http://schemas.microsoft.com/office/powerpoint/2010/main" val="1014167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Dotazník - výstup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100" y="5742345"/>
            <a:ext cx="5425799" cy="89505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573" y="1448073"/>
            <a:ext cx="8975312" cy="442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80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Dotazník - výstup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100" y="5742345"/>
            <a:ext cx="5425799" cy="89505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1291201"/>
            <a:ext cx="8915399" cy="460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05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7344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Sestavení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137586"/>
            <a:ext cx="10515600" cy="475964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Zhodnotit </a:t>
            </a:r>
            <a:r>
              <a:rPr lang="cs-CZ" b="1" dirty="0"/>
              <a:t>časové a administrativní kapacity</a:t>
            </a:r>
            <a:r>
              <a:rPr lang="cs-CZ" dirty="0"/>
              <a:t>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Zvážit </a:t>
            </a:r>
            <a:r>
              <a:rPr lang="cs-CZ" b="1" dirty="0"/>
              <a:t>objem aktivit</a:t>
            </a:r>
            <a:r>
              <a:rPr lang="cs-CZ" dirty="0"/>
              <a:t>, které je škola schopná během </a:t>
            </a:r>
            <a:r>
              <a:rPr lang="cs-CZ" b="1" dirty="0">
                <a:solidFill>
                  <a:srgbClr val="FF0000"/>
                </a:solidFill>
              </a:rPr>
              <a:t>2leté realizace </a:t>
            </a:r>
            <a:r>
              <a:rPr lang="cs-CZ" dirty="0"/>
              <a:t>zvládnout.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b="1" dirty="0"/>
              <a:t>Řízení projektu, výběr dalších pracovníků</a:t>
            </a:r>
            <a:r>
              <a:rPr lang="cs-CZ" dirty="0"/>
              <a:t>, kteří se zúčastní projektu.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Žadatel </a:t>
            </a:r>
            <a:r>
              <a:rPr lang="cs-CZ" b="1" dirty="0"/>
              <a:t>rozpočet projektu </a:t>
            </a:r>
            <a:r>
              <a:rPr lang="cs-CZ" dirty="0"/>
              <a:t>sestavuje volbou šablon v rozmezí minimálně 200 tisíc do maximální výše dané výpočtem: 200 000 Kč + 2200 Kč na dítě/žáka.</a:t>
            </a:r>
          </a:p>
          <a:p>
            <a:pPr marL="0" indent="0">
              <a:buNone/>
            </a:pPr>
            <a:r>
              <a:rPr lang="cs-CZ" i="1" dirty="0"/>
              <a:t>K tomuto nastavení šablon v projektu připravilo MŠMT tzv. kalkulačku indikátorů, která je také povinnou přílohou k žádosti o podporu.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100" y="5742345"/>
            <a:ext cx="5425799" cy="89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4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771"/>
            <a:ext cx="10515600" cy="988891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Kalkulačka indikátorů 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8453" y="1239716"/>
            <a:ext cx="9615094" cy="4502630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100" y="5742345"/>
            <a:ext cx="5425799" cy="89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2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Příklad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74128"/>
            <a:ext cx="10515600" cy="382782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dirty="0"/>
              <a:t>Personální šablona: </a:t>
            </a:r>
            <a:r>
              <a:rPr lang="cs-CZ" b="1" dirty="0"/>
              <a:t>školní psycholog </a:t>
            </a:r>
            <a:r>
              <a:rPr lang="cs-CZ" dirty="0"/>
              <a:t>- 12 měsíců práce při úvazku 0,5</a:t>
            </a:r>
          </a:p>
          <a:p>
            <a:pPr marL="514350" indent="-514350">
              <a:buAutoNum type="arabicPeriod"/>
            </a:pPr>
            <a:r>
              <a:rPr lang="cs-CZ" b="1" dirty="0"/>
              <a:t>DVPP v rozsahu 32 hodin </a:t>
            </a:r>
            <a:r>
              <a:rPr lang="cs-CZ" dirty="0"/>
              <a:t>(ČG, MG, CJ, M) – 2 absolventi</a:t>
            </a:r>
          </a:p>
          <a:p>
            <a:pPr marL="514350" indent="-514350">
              <a:buAutoNum type="arabicPeriod"/>
            </a:pPr>
            <a:r>
              <a:rPr lang="cs-CZ" b="1" dirty="0"/>
              <a:t>DVPP v rozsahu 32 hodin </a:t>
            </a:r>
            <a:r>
              <a:rPr lang="cs-CZ" dirty="0"/>
              <a:t>– inkluze – 1 absolvent</a:t>
            </a:r>
          </a:p>
          <a:p>
            <a:pPr marL="514350" indent="-514350">
              <a:buAutoNum type="arabicPeriod"/>
            </a:pPr>
            <a:r>
              <a:rPr lang="cs-CZ" b="1" dirty="0"/>
              <a:t>Čtenářský klub pro žáky ZŠ </a:t>
            </a:r>
            <a:r>
              <a:rPr lang="cs-CZ" dirty="0"/>
              <a:t>– proces vybavení a realizace klubu pro skupinu žáků</a:t>
            </a:r>
          </a:p>
          <a:p>
            <a:pPr marL="514350" indent="-514350">
              <a:buAutoNum type="arabicPeriod"/>
            </a:pPr>
            <a:r>
              <a:rPr lang="cs-CZ" b="1" dirty="0"/>
              <a:t>Odborně zaměřená </a:t>
            </a:r>
            <a:r>
              <a:rPr lang="cs-CZ" b="1" dirty="0" err="1"/>
              <a:t>tématická</a:t>
            </a:r>
            <a:r>
              <a:rPr lang="cs-CZ" b="1" dirty="0"/>
              <a:t> setkávání a spolupráce s rodiči </a:t>
            </a:r>
            <a:r>
              <a:rPr lang="cs-CZ" dirty="0"/>
              <a:t>– realizovaná setkání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100" y="5742345"/>
            <a:ext cx="5425799" cy="89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70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  <a:latin typeface="+mn-lt"/>
              </a:rPr>
              <a:t>Školní psycholog</a:t>
            </a:r>
            <a:br>
              <a:rPr lang="cs-CZ" dirty="0">
                <a:latin typeface="+mn-lt"/>
              </a:rPr>
            </a:br>
            <a:r>
              <a:rPr lang="cs-CZ" sz="2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Popis jednotlivých šablon je uveden v Příloze č. 3 výzvy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Min. </a:t>
            </a:r>
            <a:r>
              <a:rPr lang="cs-CZ" u="sng" dirty="0"/>
              <a:t>3 žáci </a:t>
            </a:r>
            <a:r>
              <a:rPr lang="cs-CZ" dirty="0"/>
              <a:t>s potřebou podpůrných opatření prvního stupně podpory/se speciálními vzdělávacími potřebami musí být ve škole identifikováni po celou dobu realizace aktivity.</a:t>
            </a:r>
          </a:p>
          <a:p>
            <a:r>
              <a:rPr lang="cs-CZ" dirty="0"/>
              <a:t>Splnění </a:t>
            </a:r>
            <a:r>
              <a:rPr lang="cs-CZ" u="sng" dirty="0"/>
              <a:t>kvalifikačních předpokladů</a:t>
            </a:r>
            <a:r>
              <a:rPr lang="cs-CZ" dirty="0"/>
              <a:t> pro danou pozici v souladu se zákonem o pedagogických pracovnících.</a:t>
            </a:r>
          </a:p>
          <a:p>
            <a:r>
              <a:rPr lang="cs-CZ" dirty="0"/>
              <a:t>Není možné dělení úvazku mezi více osob.</a:t>
            </a:r>
          </a:p>
          <a:p>
            <a:r>
              <a:rPr lang="cs-CZ" dirty="0"/>
              <a:t>Konkrétní náplň práce stanoví ředitel školy na základě skutečných potřeb žáků.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100" y="5742345"/>
            <a:ext cx="5425799" cy="89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864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1167</Words>
  <Application>Microsoft Office PowerPoint</Application>
  <PresentationFormat>Širokoúhlá obrazovka</PresentationFormat>
  <Paragraphs>110</Paragraphs>
  <Slides>18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Šablony pro MŠ a ZŠ Výzva č. 02_16_022</vt:lpstr>
      <vt:lpstr>Základní znaky zjednodušeného vykazování projektů</vt:lpstr>
      <vt:lpstr>Příprava žádosti a realizace projektu</vt:lpstr>
      <vt:lpstr>Dotazník - výstup</vt:lpstr>
      <vt:lpstr>Dotazník - výstup</vt:lpstr>
      <vt:lpstr>Sestavení projektu</vt:lpstr>
      <vt:lpstr>Kalkulačka indikátorů </vt:lpstr>
      <vt:lpstr>Příklad projektu</vt:lpstr>
      <vt:lpstr>Školní psycholog Popis jednotlivých šablon je uveden v Příloze č. 3 výzvy</vt:lpstr>
      <vt:lpstr>DVPP v rozsahu 32 hodin – čtenářská gramotnost, matematická gramotnost, cizí jazyky, mentoring  DVPP v rozsahu 32 hodin – inkluze </vt:lpstr>
      <vt:lpstr>Čtenářský klub pro žáky ZŠ</vt:lpstr>
      <vt:lpstr>Odborně zaměření tematická setkávání a spolupráce s rodiči</vt:lpstr>
      <vt:lpstr>Prezentace aplikace PowerPoint</vt:lpstr>
      <vt:lpstr>Monitorování projektu</vt:lpstr>
      <vt:lpstr>Fyzická realizace projektu (24 měsíců) – dokládání výstupů ve zprávě o realizaci a pro kontrolu na místě</vt:lpstr>
      <vt:lpstr>Fyzická realizace projektu – dokládání výstupů ve zprávě o realizaci a pro kontrolu na místě</vt:lpstr>
      <vt:lpstr>S čím školám může MAS pomoci?</vt:lpstr>
      <vt:lpstr>Obecně prospěšná společnost pro Český ráj MAS Český ráj a Střední Pojizeří Předměstká 286 507 43  Sobotka tel. 493 720 546, 728 712 362 e-mail: opspcr@seznam.cz www.craj-ops.cz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Lenovo_1</dc:creator>
  <cp:lastModifiedBy>Lenovo_1</cp:lastModifiedBy>
  <cp:revision>108</cp:revision>
  <dcterms:created xsi:type="dcterms:W3CDTF">2016-09-29T07:34:15Z</dcterms:created>
  <dcterms:modified xsi:type="dcterms:W3CDTF">2016-10-05T11:33:53Z</dcterms:modified>
</cp:coreProperties>
</file>